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8" r:id="rId4"/>
    <p:sldId id="257" r:id="rId5"/>
    <p:sldId id="282" r:id="rId6"/>
    <p:sldId id="281" r:id="rId7"/>
    <p:sldId id="260" r:id="rId8"/>
    <p:sldId id="283" r:id="rId9"/>
    <p:sldId id="286" r:id="rId10"/>
    <p:sldId id="284" r:id="rId11"/>
    <p:sldId id="288" r:id="rId12"/>
    <p:sldId id="275" r:id="rId13"/>
    <p:sldId id="290" r:id="rId14"/>
    <p:sldId id="259" r:id="rId15"/>
    <p:sldId id="294" r:id="rId16"/>
    <p:sldId id="261" r:id="rId17"/>
    <p:sldId id="293" r:id="rId18"/>
    <p:sldId id="291" r:id="rId19"/>
    <p:sldId id="272" r:id="rId20"/>
    <p:sldId id="287" r:id="rId21"/>
    <p:sldId id="292" r:id="rId22"/>
    <p:sldId id="298" r:id="rId23"/>
    <p:sldId id="264" r:id="rId24"/>
    <p:sldId id="265" r:id="rId25"/>
    <p:sldId id="273" r:id="rId26"/>
    <p:sldId id="295" r:id="rId27"/>
    <p:sldId id="296" r:id="rId28"/>
    <p:sldId id="280" r:id="rId29"/>
    <p:sldId id="299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5B9"/>
    <a:srgbClr val="DFE7F2"/>
    <a:srgbClr val="004C98"/>
    <a:srgbClr val="A2B500"/>
    <a:srgbClr val="C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04"/>
    <p:restoredTop sz="86393"/>
  </p:normalViewPr>
  <p:slideViewPr>
    <p:cSldViewPr snapToGrid="0">
      <p:cViewPr varScale="1">
        <p:scale>
          <a:sx n="117" d="100"/>
          <a:sy n="117" d="100"/>
        </p:scale>
        <p:origin x="1168" y="168"/>
      </p:cViewPr>
      <p:guideLst/>
    </p:cSldViewPr>
  </p:slideViewPr>
  <p:outlineViewPr>
    <p:cViewPr>
      <p:scale>
        <a:sx n="33" d="100"/>
        <a:sy n="33" d="100"/>
      </p:scale>
      <p:origin x="0" y="-5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352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EDD0D-EF64-9F44-A44C-A6BA65ED67F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CC444-A3DD-3244-AA64-F9F97F81268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045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5377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Disciplines </a:t>
            </a:r>
            <a:r>
              <a:rPr lang="es-ES_tradnl" dirty="0" err="1"/>
              <a:t>starting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explore </a:t>
            </a:r>
            <a:r>
              <a:rPr lang="es-ES_tradnl" dirty="0" err="1"/>
              <a:t>the</a:t>
            </a:r>
            <a:r>
              <a:rPr lang="es-ES_tradnl" dirty="0"/>
              <a:t> use </a:t>
            </a:r>
            <a:r>
              <a:rPr lang="es-ES_tradnl" dirty="0" err="1"/>
              <a:t>of</a:t>
            </a:r>
            <a:r>
              <a:rPr lang="es-ES_tradnl" dirty="0"/>
              <a:t> ML </a:t>
            </a:r>
            <a:r>
              <a:rPr lang="es-ES_tradnl" dirty="0" err="1"/>
              <a:t>normally</a:t>
            </a:r>
            <a:r>
              <a:rPr lang="es-ES_tradnl" dirty="0"/>
              <a:t> </a:t>
            </a:r>
            <a:r>
              <a:rPr lang="es-ES_tradnl" dirty="0" err="1"/>
              <a:t>trying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low-hanging</a:t>
            </a:r>
            <a:r>
              <a:rPr lang="es-ES_tradnl" dirty="0"/>
              <a:t> </a:t>
            </a:r>
            <a:r>
              <a:rPr lang="es-ES_tradnl" dirty="0" err="1"/>
              <a:t>fruit</a:t>
            </a:r>
            <a:r>
              <a:rPr lang="es-ES_tradnl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61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59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11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223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898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81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8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VOSviewer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 software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identify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keywords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used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research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articles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generates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bibliometric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maps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landscapes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)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using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mapping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technique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called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“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visualization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similarities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” 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type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dimensionality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reduction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technique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study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utilized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VOSviewer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for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semantic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analysis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create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map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highlighting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subjects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related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application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AI/ML in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astronomy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astrophysics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Initially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identifying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4181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relevant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keywords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WoS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database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authors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narrowed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down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157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setting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minimum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threshold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10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keyword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occurrences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Through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these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keywords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were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categorized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into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five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main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based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their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similarities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represent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co-occurrence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patterns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among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key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terms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with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circle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size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indicating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Although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process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was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automated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authors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provided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additional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interpretation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enhance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understanding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study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reviewing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nearly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2800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documents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from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WoS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offers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 concise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overview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recent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explanatory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topics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identified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by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the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emphasizing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is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not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an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exhaustive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review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of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all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potential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inputs.</a:t>
            </a:r>
          </a:p>
          <a:p>
            <a:endParaRPr lang="es-E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Red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cluster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s-ES" b="0" i="1" dirty="0" err="1">
                <a:solidFill>
                  <a:srgbClr val="D1D5DB"/>
                </a:solidFill>
                <a:effectLst/>
                <a:latin typeface="Times"/>
              </a:rPr>
              <a:t>T</a:t>
            </a:r>
            <a:r>
              <a:rPr lang="es-ES" i="1" dirty="0" err="1">
                <a:effectLst/>
                <a:latin typeface="Times"/>
              </a:rPr>
              <a:t>erms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referring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to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the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different</a:t>
            </a:r>
            <a:r>
              <a:rPr lang="es-ES" i="1" dirty="0">
                <a:effectLst/>
                <a:latin typeface="Times"/>
              </a:rPr>
              <a:t> AI and ML </a:t>
            </a:r>
            <a:r>
              <a:rPr lang="es-ES" i="1" dirty="0" err="1">
                <a:effectLst/>
                <a:latin typeface="Times"/>
              </a:rPr>
              <a:t>methods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that</a:t>
            </a:r>
            <a:r>
              <a:rPr lang="es-ES" i="1" dirty="0">
                <a:effectLst/>
                <a:latin typeface="Times"/>
              </a:rPr>
              <a:t> can be </a:t>
            </a:r>
            <a:r>
              <a:rPr lang="es-ES" i="1" dirty="0" err="1">
                <a:effectLst/>
                <a:latin typeface="Times"/>
              </a:rPr>
              <a:t>applied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to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astronomy</a:t>
            </a:r>
            <a:r>
              <a:rPr lang="es-ES" i="1" dirty="0">
                <a:effectLst/>
                <a:latin typeface="Times"/>
              </a:rPr>
              <a:t> and</a:t>
            </a:r>
            <a:r>
              <a:rPr lang="es-ES" i="0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astrophysics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to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analyze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the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datasets</a:t>
            </a:r>
            <a:r>
              <a:rPr lang="es-ES" i="1" dirty="0">
                <a:effectLst/>
                <a:latin typeface="Times"/>
              </a:rPr>
              <a:t>. Five </a:t>
            </a:r>
            <a:r>
              <a:rPr lang="es-ES" i="1" dirty="0" err="1">
                <a:effectLst/>
                <a:latin typeface="Times"/>
              </a:rPr>
              <a:t>main</a:t>
            </a:r>
            <a:r>
              <a:rPr lang="es-ES" i="1" dirty="0">
                <a:effectLst/>
                <a:latin typeface="Times"/>
              </a:rPr>
              <a:t> ML </a:t>
            </a:r>
            <a:r>
              <a:rPr lang="es-ES" i="1" dirty="0" err="1">
                <a:effectLst/>
                <a:latin typeface="Times"/>
              </a:rPr>
              <a:t>techniques</a:t>
            </a:r>
            <a:r>
              <a:rPr lang="es-ES" i="1" dirty="0">
                <a:effectLst/>
                <a:latin typeface="Times"/>
              </a:rPr>
              <a:t> are </a:t>
            </a:r>
            <a:r>
              <a:rPr lang="es-ES" i="1" dirty="0" err="1">
                <a:effectLst/>
                <a:latin typeface="Times"/>
              </a:rPr>
              <a:t>considered</a:t>
            </a:r>
            <a:r>
              <a:rPr lang="es-ES" i="1" dirty="0">
                <a:effectLst/>
                <a:latin typeface="Times"/>
              </a:rPr>
              <a:t> in </a:t>
            </a:r>
            <a:r>
              <a:rPr lang="es-ES" i="1" dirty="0" err="1">
                <a:effectLst/>
                <a:latin typeface="Times"/>
              </a:rPr>
              <a:t>the</a:t>
            </a:r>
            <a:r>
              <a:rPr lang="es-ES" i="0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astronomical</a:t>
            </a:r>
            <a:r>
              <a:rPr lang="es-ES" i="1" dirty="0">
                <a:effectLst/>
                <a:latin typeface="Times"/>
              </a:rPr>
              <a:t> and </a:t>
            </a:r>
            <a:r>
              <a:rPr lang="es-ES" i="1" dirty="0" err="1">
                <a:effectLst/>
                <a:latin typeface="Times"/>
              </a:rPr>
              <a:t>astrophysical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fields</a:t>
            </a:r>
            <a:r>
              <a:rPr lang="es-ES" i="1" dirty="0">
                <a:effectLst/>
                <a:latin typeface="Times"/>
              </a:rPr>
              <a:t>, </a:t>
            </a:r>
            <a:r>
              <a:rPr lang="es-ES" i="1" dirty="0" err="1">
                <a:effectLst/>
                <a:latin typeface="Times"/>
              </a:rPr>
              <a:t>namely</a:t>
            </a:r>
            <a:r>
              <a:rPr lang="es-ES" i="1" dirty="0">
                <a:effectLst/>
                <a:latin typeface="Times"/>
              </a:rPr>
              <a:t>: Principal </a:t>
            </a:r>
            <a:r>
              <a:rPr lang="es-ES" i="1" dirty="0" err="1">
                <a:effectLst/>
                <a:latin typeface="Times"/>
              </a:rPr>
              <a:t>Component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Analysis</a:t>
            </a:r>
            <a:r>
              <a:rPr lang="es-ES" i="1" dirty="0">
                <a:effectLst/>
                <a:latin typeface="Times"/>
              </a:rPr>
              <a:t> (PCA), </a:t>
            </a:r>
            <a:r>
              <a:rPr lang="es-ES" i="1" dirty="0" err="1">
                <a:effectLst/>
                <a:latin typeface="Times"/>
              </a:rPr>
              <a:t>Decision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Trees</a:t>
            </a:r>
            <a:r>
              <a:rPr lang="es-ES" i="1" dirty="0">
                <a:effectLst/>
                <a:latin typeface="Times"/>
              </a:rPr>
              <a:t> (DT), </a:t>
            </a:r>
            <a:r>
              <a:rPr lang="es-ES" i="1" dirty="0" err="1">
                <a:effectLst/>
                <a:latin typeface="Times"/>
              </a:rPr>
              <a:t>Random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Forests</a:t>
            </a:r>
            <a:r>
              <a:rPr lang="es-ES" i="1" dirty="0">
                <a:effectLst/>
                <a:latin typeface="Times"/>
              </a:rPr>
              <a:t> (RF), </a:t>
            </a:r>
            <a:r>
              <a:rPr lang="es-ES" i="1" dirty="0" err="1">
                <a:effectLst/>
                <a:latin typeface="Times"/>
              </a:rPr>
              <a:t>Support</a:t>
            </a:r>
            <a:r>
              <a:rPr lang="es-ES" i="1" dirty="0">
                <a:effectLst/>
                <a:latin typeface="Times"/>
              </a:rPr>
              <a:t> Vector Machines (SVM), and Artificial Neural Networks (ANN).</a:t>
            </a:r>
          </a:p>
          <a:p>
            <a:endParaRPr lang="es-ES" i="1" dirty="0">
              <a:effectLst/>
              <a:latin typeface="Tim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i="1" dirty="0">
                <a:effectLst/>
                <a:latin typeface="Times"/>
              </a:rPr>
              <a:t>Green (</a:t>
            </a:r>
            <a:r>
              <a:rPr lang="es-ES" i="1" dirty="0" err="1">
                <a:effectLst/>
                <a:latin typeface="Times"/>
              </a:rPr>
              <a:t>Yellow</a:t>
            </a:r>
            <a:r>
              <a:rPr lang="es-ES" i="1" dirty="0">
                <a:effectLst/>
                <a:latin typeface="Times"/>
              </a:rPr>
              <a:t>, Blue) : </a:t>
            </a:r>
            <a:r>
              <a:rPr lang="es-ES" i="1" dirty="0" err="1">
                <a:effectLst/>
                <a:latin typeface="Times"/>
              </a:rPr>
              <a:t>Study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of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stars</a:t>
            </a:r>
            <a:r>
              <a:rPr lang="es-ES" i="1" dirty="0">
                <a:effectLst/>
                <a:latin typeface="Times"/>
              </a:rPr>
              <a:t> (</a:t>
            </a:r>
            <a:r>
              <a:rPr lang="es-ES" i="1" dirty="0" err="1">
                <a:effectLst/>
                <a:latin typeface="Times"/>
              </a:rPr>
              <a:t>cosmology</a:t>
            </a:r>
            <a:r>
              <a:rPr lang="es-ES" i="1" dirty="0">
                <a:effectLst/>
                <a:latin typeface="Times"/>
              </a:rPr>
              <a:t>, </a:t>
            </a:r>
            <a:r>
              <a:rPr lang="es-ES" i="1" dirty="0" err="1">
                <a:effectLst/>
                <a:latin typeface="Times"/>
              </a:rPr>
              <a:t>galaxies</a:t>
            </a:r>
            <a:r>
              <a:rPr lang="es-ES" i="1" dirty="0">
                <a:effectLst/>
                <a:latin typeface="Times"/>
              </a:rPr>
              <a:t>) </a:t>
            </a:r>
            <a:r>
              <a:rPr lang="es-ES" i="1" dirty="0" err="1">
                <a:effectLst/>
                <a:latin typeface="Times"/>
              </a:rPr>
              <a:t>within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the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scope</a:t>
            </a:r>
            <a:r>
              <a:rPr lang="es-ES" i="1" dirty="0">
                <a:effectLst/>
                <a:latin typeface="Times"/>
              </a:rPr>
              <a:t> </a:t>
            </a:r>
            <a:r>
              <a:rPr lang="es-ES" i="1" dirty="0" err="1">
                <a:effectLst/>
                <a:latin typeface="Times"/>
              </a:rPr>
              <a:t>of</a:t>
            </a:r>
            <a:r>
              <a:rPr lang="es-ES" i="1" dirty="0">
                <a:effectLst/>
                <a:latin typeface="Times"/>
              </a:rPr>
              <a:t> AI and ML </a:t>
            </a:r>
            <a:r>
              <a:rPr lang="es-ES" i="1" dirty="0" err="1">
                <a:effectLst/>
                <a:latin typeface="Times"/>
              </a:rPr>
              <a:t>applications</a:t>
            </a:r>
            <a:r>
              <a:rPr lang="es-ES" i="1" dirty="0">
                <a:effectLst/>
                <a:latin typeface="Time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effectLst/>
              <a:latin typeface="Times"/>
            </a:endParaRPr>
          </a:p>
          <a:p>
            <a:endParaRPr lang="es-ES" dirty="0">
              <a:effectLst/>
              <a:latin typeface="Times"/>
            </a:endParaRPr>
          </a:p>
          <a:p>
            <a:endParaRPr lang="es-ES" dirty="0">
              <a:effectLst/>
              <a:latin typeface="Times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285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4273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algorithm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well</a:t>
            </a:r>
            <a:r>
              <a:rPr lang="es-ES_tradnl" dirty="0"/>
              <a:t> </a:t>
            </a:r>
            <a:r>
              <a:rPr lang="es-ES_tradnl" dirty="0" err="1"/>
              <a:t>established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tackle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problems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solve</a:t>
            </a:r>
            <a:r>
              <a:rPr lang="es-ES_tradnl" dirty="0"/>
              <a:t>. </a:t>
            </a:r>
          </a:p>
          <a:p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substantial</a:t>
            </a:r>
            <a:r>
              <a:rPr lang="es-ES_tradnl" dirty="0"/>
              <a:t> </a:t>
            </a:r>
            <a:r>
              <a:rPr lang="es-ES_tradnl" dirty="0" err="1"/>
              <a:t>body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knowledge</a:t>
            </a:r>
            <a:r>
              <a:rPr lang="es-ES_tradnl" dirty="0"/>
              <a:t> and literatura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topics</a:t>
            </a:r>
            <a:endParaRPr lang="es-ES_tradnl" dirty="0"/>
          </a:p>
          <a:p>
            <a:r>
              <a:rPr lang="es-ES_tradnl" dirty="0" err="1"/>
              <a:t>Forecasting</a:t>
            </a:r>
            <a:r>
              <a:rPr lang="es-ES_tradnl" dirty="0"/>
              <a:t>, </a:t>
            </a:r>
            <a:r>
              <a:rPr lang="es-ES_tradnl" dirty="0" err="1"/>
              <a:t>discoveries</a:t>
            </a:r>
            <a:r>
              <a:rPr lang="es-ES_tradnl" dirty="0"/>
              <a:t> and </a:t>
            </a:r>
            <a:r>
              <a:rPr lang="es-ES_tradnl" dirty="0" err="1"/>
              <a:t>insight</a:t>
            </a:r>
            <a:r>
              <a:rPr lang="es-ES_tradnl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41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Broad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techniques</a:t>
            </a:r>
            <a:r>
              <a:rPr lang="es-ES_tradnl" dirty="0"/>
              <a:t> </a:t>
            </a:r>
            <a:r>
              <a:rPr lang="es-ES_tradnl" dirty="0" err="1"/>
              <a:t>applied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solve</a:t>
            </a:r>
            <a:r>
              <a:rPr lang="es-ES_tradnl" dirty="0"/>
              <a:t> a particular problema</a:t>
            </a:r>
          </a:p>
          <a:p>
            <a:r>
              <a:rPr lang="es-ES_tradnl" dirty="0"/>
              <a:t>A single </a:t>
            </a:r>
            <a:r>
              <a:rPr lang="es-ES_tradnl" dirty="0" err="1"/>
              <a:t>technique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used</a:t>
            </a:r>
            <a:r>
              <a:rPr lang="es-ES_tradnl" dirty="0"/>
              <a:t> </a:t>
            </a:r>
            <a:r>
              <a:rPr lang="es-ES_tradnl" dirty="0" err="1"/>
              <a:t>several</a:t>
            </a:r>
            <a:r>
              <a:rPr lang="es-ES_tradnl" dirty="0"/>
              <a:t> times</a:t>
            </a:r>
          </a:p>
          <a:p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immediate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discovery</a:t>
            </a:r>
            <a:r>
              <a:rPr lang="es-ES_tradnl" dirty="0"/>
              <a:t> and </a:t>
            </a:r>
            <a:r>
              <a:rPr lang="es-ES_tradnl" dirty="0" err="1"/>
              <a:t>insight</a:t>
            </a:r>
            <a:r>
              <a:rPr lang="es-ES_tradnl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C444-A3DD-3244-AA64-F9F97F812683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428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E7E3C-6FDC-C732-B9F7-4C9DE7620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908357-3479-7CB1-F452-D1714ABB6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30CDAA-D17A-E9EB-715E-F386E1C7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29C705-FE58-4917-E8CA-56A3FBC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031BDF-C7B6-9323-58E0-B999DDA2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101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BFD2F-7318-A906-8ECC-AB2D163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D4975D-5DC0-34D3-6A39-F88F506C8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8B3B47-F886-7A31-2C8D-6A9BE3C4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D9080E-3DC8-7DD2-C326-156C15DD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E77F04-4B23-FDF9-89EA-58AADD38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306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4C55FA-A15D-CBE5-4294-1D75633B2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4B9044-C733-A65B-2E34-E0BC027F3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F5F442-9D90-8BB4-5C56-B2D6DAC4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F2D903-8412-6630-0C72-10CBC009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654EA-D03F-4AB3-D0FA-D8A49F21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5801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14344-F85B-7DF3-BAD0-A52C1D860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F686D6-A45A-03ED-E97A-82144CF88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004C2C-C6DF-0BAD-DC33-E52D16E4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0F1D63-A2DE-BF93-EE2F-9D8F4C3D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99A6B-5FB4-4590-A9F1-5B43FFA6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0817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1419F-6211-75AE-C5FA-43301DB7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172E5-D66C-246D-78C5-5218FD23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316C42-E27C-9D14-E983-94C252A2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71D02E-38E5-AA32-2D83-AC4668E2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617D54-695D-9FC3-F623-9ED6EFAF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0832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D9B56-72AF-62CA-5106-5431FC66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432080-478F-E785-333A-272C5A843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04A5D7-CD1E-EDE7-C599-F3C867A0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73A428-D7E6-6515-D939-B1D1B264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A088E7-077D-5E21-B764-BC082273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3953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36EEF-1AC3-D68A-72FF-F54442BE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D0E689-73E6-8C40-BCF2-E1ED4A7F1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17B1C1-214F-232A-D6B3-3091DA3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1B7F05-4BCE-9DEA-601D-2A1AB6DE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BE2814-BCEC-C250-8AB8-F24EC2E0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C1344A-FC5C-5EFD-7D89-E202A6EC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74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1D637-FEBD-B324-3380-D44E705B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DA94C2-ECDC-5813-3010-BA548432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2E3CAA-7943-B9BB-B2A1-E400B8169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DA3348-1EB0-6C08-4C37-6CC5F284F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52B5AB-ACA8-AF47-7EEF-C36B90F23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17BE28-A9AA-D056-E17D-02E706A3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616800-32BC-0BE3-7457-183C785E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7098F9-DCCD-2D2A-7601-274014A1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413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3AAF4-D5FA-4214-F7A7-BACE9BA1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5422BD-4810-AB88-3316-A90BF65E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43AA85-52AC-D7DD-E479-159D1E4E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BECB5F-BA22-6FC7-8F23-5648DB22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25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BC0639-64AB-4DA1-565A-FF530FECB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D1C3E5-4959-8615-28BF-6E7FFD42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1AEEF5-4D29-DE75-BE03-2072DCD1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121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33E99-4E1F-150A-94FF-253F497D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B12F9C-0DE3-86D6-9FA4-C404FDC0B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AD6C19-C694-6239-00A7-E4735586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DC19D-E193-4EE1-649B-B61238D8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045E55-92FF-8E91-AA92-75F89FD0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45D9C5-A48B-E14B-B0B9-F6BD239D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816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E8EDC-FFF9-0B3F-A5B5-566AB4AA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42A89B-9C59-A60C-1CEC-A92829A9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4ED8CB-157F-0E84-365C-53DA938C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84ED7F-B7C2-5B72-FEE9-38481D8E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52F7FB-6134-3756-4F63-A3A8053C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17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EF1C1-82E1-54A8-C175-68744021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8B3087-65C7-D5DF-C80C-5B031FD92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7D9E1-CCCD-0F95-6A0D-6F8F0F557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8013DD-17E0-74DE-460A-19802930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24D15-401B-EF2A-A5DA-ADC0EA4A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561FB2-2920-C0DF-ACCD-380E0236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356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AEC10-3FAB-898D-A713-6FBCA63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E8B7E9-CC37-43E6-F0DF-039CD0C06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6D5C1-F1B8-38D9-DAF0-69E01F3C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7840CA-FE48-9750-2D25-8EB492BA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35B297-0ADB-B800-202F-04C753F8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8988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CD887F-77B7-677F-11E6-7CC3CE9E5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1C0598-7AA9-C6A5-0718-B4364DF2F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4D2F5C-D27A-825E-03F3-16AB7386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4863F4-58B4-8383-74EC-7D853EB9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3FFCA7-43C3-3B0B-57E0-63228316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380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E2489-44BE-FA0E-2ED3-880E46EC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6B591B-458D-B64A-CEF6-A76D258D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430BFF-6360-213E-C22F-8EC896B3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0990CA-5783-0E94-AE42-634CD705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73314-447A-AFB8-A75A-43023DB3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951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5C540-A8D5-EA8B-91FB-6255B4FD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B57A4-8315-E23A-6442-85F43FDB3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48A79B-A027-3D8E-31EE-E3135250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49F828-9873-4E35-9BD4-4BAE4CF4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861D30-4432-8A42-C581-0666B0C9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66D0F0-509F-5CD6-C136-C47246AD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093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F7956-47F4-91BF-7489-2606B1336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7B9720-F83F-3BE9-0731-D768E0DD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94803D-47BE-3782-8B8E-8ADE0E1A7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8B9876-757A-295A-4228-B0A017A1A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BC30B6A-54FE-2D43-FC2E-C64B8FF2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2259E5-7A61-7817-D3D9-C291C967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83CCC3-D5E3-2591-1365-565188DB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D4EFED-94D4-FD68-3B2B-57AAEF28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191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40A33-2240-E987-AA0F-4000730B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047DAD-F382-0233-EC75-E37EFD29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F84EFB-B1A2-48E0-B45E-293251A4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858DB9-8D16-48C5-AC42-8258AE3B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74EF9C-912C-A619-3BE3-A2AFBA64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D52B37-30F2-225D-9968-97AD3C5F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D17084-43B5-1E29-20EC-B5C1DC81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447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BDC6E-266B-4A29-B461-5D5BD227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15EFAE-493C-D883-54B5-671F84AD8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54AFEF-32AB-0E8C-9D01-18E5D87F8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8C00CC-2F48-E61E-C079-D4692217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42ACA4-9AE4-284A-EF6D-FE3CD761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68220B-80C9-8AE9-18A2-56892CB4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084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DA9F8-3C3D-525C-6704-083A2B49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239177-76F9-53CC-46FB-075AB9D91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427B31-E757-6E01-C6AE-68C06BB60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ECBE38-6251-FC71-BD6B-9DA73A9D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540B10-1F3C-CF5B-18CC-FF596C8F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8C78A6-E18C-6696-5CFC-FBE0B8B0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917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E465A7-2E69-639B-52CF-DC77C76D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1A8B67-25BE-2F22-8FD3-1E48DE7C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3E378F-43AF-D269-C1DE-64C6CBC1C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4BED-4BF4-8A47-BD36-6B2ED87AE851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AFE2CC-902C-8D74-3401-FA919D5A8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382FBE-B298-74D3-3727-C8FCB553E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7038-05F4-2644-AADF-02B2E6C922D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240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D026F9-5E93-C02A-7C66-31E29ED8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08F5B-B2A0-6C4F-045E-1D38B089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8D6A14-9AFE-D69F-C87F-76A62660E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F30F1-D55A-2242-8F7C-75E8FBEA7E24}" type="datetimeFigureOut">
              <a:rPr lang="es-ES_tradnl" smtClean="0"/>
              <a:t>20/12/23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FCF159-23AE-96A2-917A-E7EA4830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0BEEE0-B338-7514-60BA-72B97F1EE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EC51A-E618-CD44-811E-86E0A6627D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01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widm.1476" TargetMode="External"/><Relationship Id="rId2" Type="http://schemas.openxmlformats.org/officeDocument/2006/relationships/hyperlink" Target="https://doi.org/10.1002/widm.13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8/rsos.22145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AF13C45-598D-8A93-A997-DBB162BAD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E7B716-95CA-53CF-4C2D-E8F808CB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_tradnl" sz="4800" dirty="0">
                <a:solidFill>
                  <a:schemeClr val="bg1"/>
                </a:solidFill>
              </a:rPr>
              <a:t>Machine </a:t>
            </a:r>
            <a:r>
              <a:rPr lang="es-ES_tradnl" sz="4800" dirty="0" err="1">
                <a:solidFill>
                  <a:schemeClr val="bg1"/>
                </a:solidFill>
              </a:rPr>
              <a:t>Learning</a:t>
            </a:r>
            <a:r>
              <a:rPr lang="es-ES_tradnl" sz="4800" dirty="0">
                <a:solidFill>
                  <a:schemeClr val="bg1"/>
                </a:solidFill>
              </a:rPr>
              <a:t> in </a:t>
            </a:r>
            <a:r>
              <a:rPr lang="es-ES_tradnl" sz="4800" dirty="0" err="1">
                <a:solidFill>
                  <a:schemeClr val="bg1"/>
                </a:solidFill>
              </a:rPr>
              <a:t>Astronomy</a:t>
            </a:r>
            <a:endParaRPr lang="es-ES_tradnl" sz="48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D3B403-F97D-C18B-D439-8925DAF2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543" y="4688528"/>
            <a:ext cx="4528495" cy="919093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bg1"/>
                </a:solidFill>
              </a:rPr>
              <a:t>Francisco M. Montenegro Montes</a:t>
            </a:r>
            <a:br>
              <a:rPr lang="es-ES_tradnl" dirty="0">
                <a:solidFill>
                  <a:schemeClr val="bg1"/>
                </a:solidFill>
              </a:rPr>
            </a:br>
            <a:r>
              <a:rPr lang="es-ES_tradnl" sz="2000" dirty="0">
                <a:solidFill>
                  <a:schemeClr val="bg1"/>
                </a:solidFill>
              </a:rPr>
              <a:t>María Zambrano </a:t>
            </a:r>
            <a:r>
              <a:rPr lang="es-ES_tradnl" sz="2000" dirty="0" err="1">
                <a:solidFill>
                  <a:schemeClr val="bg1"/>
                </a:solidFill>
              </a:rPr>
              <a:t>fellow</a:t>
            </a:r>
            <a:r>
              <a:rPr lang="es-ES_tradnl" sz="2000" dirty="0">
                <a:solidFill>
                  <a:schemeClr val="bg1"/>
                </a:solidFill>
              </a:rPr>
              <a:t>, UCM, IPARCOS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D417871F-0E0B-97D4-412C-29691E65D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256" y="97614"/>
            <a:ext cx="1067552" cy="1202442"/>
          </a:xfrm>
          <a:prstGeom prst="rect">
            <a:avLst/>
          </a:prstGeom>
          <a:effectLst>
            <a:softEdge rad="110456"/>
          </a:effectLst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ECCF8BA2-F05E-1E6D-2994-BEC7166E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542" y="97614"/>
            <a:ext cx="1065274" cy="12024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A93FB48-A351-8F5B-F93A-A9A433871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92" y="259260"/>
            <a:ext cx="6581391" cy="73284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32F502F7-F897-3037-AD8E-68AE5B48F506}"/>
              </a:ext>
            </a:extLst>
          </p:cNvPr>
          <p:cNvSpPr txBox="1"/>
          <p:nvPr/>
        </p:nvSpPr>
        <p:spPr>
          <a:xfrm>
            <a:off x="588543" y="5607621"/>
            <a:ext cx="3977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2nd IPARCOS Workshop </a:t>
            </a:r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on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Machine </a:t>
            </a:r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Learning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</a:p>
          <a:p>
            <a:pPr algn="ctr"/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Applications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Physics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, 18-20 </a:t>
            </a:r>
            <a:r>
              <a:rPr lang="es-ES_tradnl" sz="16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Dec</a:t>
            </a:r>
            <a:r>
              <a:rPr lang="es-ES_tradnl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73571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B1E86-8AA9-65AF-32BA-8E6BA68A6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63725"/>
            <a:ext cx="3975100" cy="3762375"/>
          </a:xfrm>
        </p:spPr>
        <p:txBody>
          <a:bodyPr/>
          <a:lstStyle/>
          <a:p>
            <a:r>
              <a:rPr lang="es-ES_tradnl" dirty="0" err="1">
                <a:solidFill>
                  <a:schemeClr val="accent2"/>
                </a:solidFill>
              </a:rPr>
              <a:t>Established</a:t>
            </a:r>
            <a:endParaRPr lang="es-ES_tradnl" dirty="0">
              <a:solidFill>
                <a:schemeClr val="accent2"/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Progressing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Emerging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C4764C-4A46-7782-6D08-D8D9B0A0BA5A}"/>
              </a:ext>
            </a:extLst>
          </p:cNvPr>
          <p:cNvSpPr txBox="1"/>
          <p:nvPr/>
        </p:nvSpPr>
        <p:spPr>
          <a:xfrm>
            <a:off x="3416300" y="1448187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b="1" dirty="0" err="1"/>
              <a:t>forecasting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solar </a:t>
            </a:r>
            <a:r>
              <a:rPr lang="es-ES_tradnl" dirty="0" err="1"/>
              <a:t>flares</a:t>
            </a:r>
            <a:r>
              <a:rPr lang="es-ES_tradnl" dirty="0"/>
              <a:t>. </a:t>
            </a:r>
            <a:r>
              <a:rPr lang="es-ES_tradnl" dirty="0" err="1"/>
              <a:t>Segmentation</a:t>
            </a:r>
            <a:r>
              <a:rPr lang="es-ES_tradnl" dirty="0"/>
              <a:t> 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identification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umbra/penumbra/</a:t>
            </a:r>
            <a:r>
              <a:rPr lang="es-ES_tradnl" dirty="0" err="1"/>
              <a:t>photosphere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solar </a:t>
            </a:r>
            <a:r>
              <a:rPr lang="es-ES_tradnl" dirty="0" err="1"/>
              <a:t>surface</a:t>
            </a:r>
            <a:r>
              <a:rPr lang="es-ES_tradnl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4CC7CD-1F93-5B57-1A38-8A56AA912529}"/>
              </a:ext>
            </a:extLst>
          </p:cNvPr>
          <p:cNvSpPr txBox="1"/>
          <p:nvPr/>
        </p:nvSpPr>
        <p:spPr>
          <a:xfrm>
            <a:off x="3416300" y="2073677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Identification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candidates </a:t>
            </a:r>
            <a:r>
              <a:rPr lang="es-ES_tradnl" dirty="0" err="1"/>
              <a:t>to</a:t>
            </a:r>
            <a:r>
              <a:rPr lang="es-ES_tradnl" dirty="0"/>
              <a:t> extrasolar </a:t>
            </a:r>
            <a:r>
              <a:rPr lang="es-ES_tradnl" dirty="0" err="1"/>
              <a:t>planets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stellar</a:t>
            </a:r>
            <a:r>
              <a:rPr lang="es-ES_tradnl" dirty="0"/>
              <a:t> </a:t>
            </a:r>
            <a:r>
              <a:rPr lang="es-ES_tradnl" dirty="0" err="1"/>
              <a:t>lightcurves</a:t>
            </a:r>
            <a:r>
              <a:rPr lang="es-ES_tradnl" dirty="0"/>
              <a:t> (Kepler)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F67651-FCD3-D9F5-9BE7-D239FBB6F210}"/>
              </a:ext>
            </a:extLst>
          </p:cNvPr>
          <p:cNvSpPr txBox="1"/>
          <p:nvPr/>
        </p:nvSpPr>
        <p:spPr>
          <a:xfrm>
            <a:off x="3416300" y="2494697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Stellar</a:t>
            </a:r>
            <a:r>
              <a:rPr lang="es-ES_tradnl" dirty="0"/>
              <a:t> and </a:t>
            </a:r>
            <a:r>
              <a:rPr lang="es-ES_tradnl" dirty="0" err="1"/>
              <a:t>photometric</a:t>
            </a:r>
            <a:r>
              <a:rPr lang="es-ES_tradnl" dirty="0"/>
              <a:t> </a:t>
            </a:r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stars</a:t>
            </a:r>
            <a:r>
              <a:rPr lang="es-ES_tradnl" dirty="0"/>
              <a:t>, </a:t>
            </a:r>
            <a:r>
              <a:rPr lang="es-ES_tradnl" dirty="0" err="1"/>
              <a:t>leading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finding</a:t>
            </a:r>
            <a:r>
              <a:rPr lang="es-ES_tradnl" dirty="0"/>
              <a:t> new </a:t>
            </a:r>
            <a:r>
              <a:rPr lang="es-ES_tradnl" dirty="0" err="1"/>
              <a:t>objects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types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stars</a:t>
            </a:r>
            <a:r>
              <a:rPr lang="es-ES_tradnl" dirty="0"/>
              <a:t> (WR, </a:t>
            </a:r>
            <a:r>
              <a:rPr lang="es-ES_tradnl" dirty="0" err="1"/>
              <a:t>hot</a:t>
            </a:r>
            <a:r>
              <a:rPr lang="es-ES_tradnl" dirty="0"/>
              <a:t> sub-</a:t>
            </a:r>
            <a:r>
              <a:rPr lang="es-ES_tradnl" dirty="0" err="1"/>
              <a:t>dwarfs</a:t>
            </a:r>
            <a:r>
              <a:rPr lang="es-ES_tradnl" dirty="0"/>
              <a:t>, </a:t>
            </a:r>
            <a:r>
              <a:rPr lang="es-ES_tradnl" dirty="0" err="1"/>
              <a:t>etc</a:t>
            </a:r>
            <a:r>
              <a:rPr lang="es-ES_tradnl" dirty="0"/>
              <a:t>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334715-01A7-091E-6A86-573BDFEB09D0}"/>
              </a:ext>
            </a:extLst>
          </p:cNvPr>
          <p:cNvSpPr txBox="1"/>
          <p:nvPr/>
        </p:nvSpPr>
        <p:spPr>
          <a:xfrm>
            <a:off x="3416300" y="3178492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optical</a:t>
            </a:r>
            <a:r>
              <a:rPr lang="es-ES_tradnl" dirty="0"/>
              <a:t> and radio </a:t>
            </a:r>
            <a:r>
              <a:rPr lang="es-ES_tradnl" dirty="0" err="1"/>
              <a:t>imaging</a:t>
            </a:r>
            <a:r>
              <a:rPr lang="es-ES_tradnl" dirty="0"/>
              <a:t> </a:t>
            </a:r>
            <a:r>
              <a:rPr lang="es-ES_tradnl" dirty="0" err="1"/>
              <a:t>surveys</a:t>
            </a:r>
            <a:r>
              <a:rPr lang="es-ES_tradnl" dirty="0"/>
              <a:t>. </a:t>
            </a:r>
            <a:r>
              <a:rPr lang="es-ES_tradnl" b="1" dirty="0" err="1"/>
              <a:t>Prediction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physical</a:t>
            </a:r>
            <a:r>
              <a:rPr lang="es-ES_tradnl" dirty="0"/>
              <a:t> </a:t>
            </a:r>
            <a:r>
              <a:rPr lang="es-ES_tradnl" dirty="0" err="1"/>
              <a:t>properties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emission</a:t>
            </a:r>
            <a:r>
              <a:rPr lang="es-ES_tradnl" dirty="0"/>
              <a:t>-line </a:t>
            </a:r>
            <a:r>
              <a:rPr lang="es-ES_tradnl" dirty="0" err="1"/>
              <a:t>spectra</a:t>
            </a:r>
            <a:r>
              <a:rPr lang="es-ES_tradnl" dirty="0"/>
              <a:t>. </a:t>
            </a:r>
            <a:r>
              <a:rPr lang="es-ES_tradnl" b="1" dirty="0" err="1"/>
              <a:t>Identification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 </a:t>
            </a:r>
            <a:r>
              <a:rPr lang="es-ES_tradnl" dirty="0" err="1"/>
              <a:t>undergoing</a:t>
            </a:r>
            <a:r>
              <a:rPr lang="es-ES_tradnl" dirty="0"/>
              <a:t> a </a:t>
            </a:r>
            <a:r>
              <a:rPr lang="es-ES_tradnl" dirty="0" err="1"/>
              <a:t>special</a:t>
            </a:r>
            <a:r>
              <a:rPr lang="es-ES_tradnl" dirty="0"/>
              <a:t> </a:t>
            </a:r>
            <a:r>
              <a:rPr lang="es-ES_tradnl" dirty="0" err="1"/>
              <a:t>evolutionary</a:t>
            </a:r>
            <a:r>
              <a:rPr lang="es-ES_tradnl" dirty="0"/>
              <a:t> </a:t>
            </a:r>
            <a:r>
              <a:rPr lang="es-ES_tradnl" dirty="0" err="1"/>
              <a:t>phase</a:t>
            </a:r>
            <a:r>
              <a:rPr lang="es-ES_tradnl" dirty="0"/>
              <a:t> as </a:t>
            </a:r>
            <a:r>
              <a:rPr lang="es-ES_tradnl" dirty="0" err="1"/>
              <a:t>predicted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simulations</a:t>
            </a:r>
            <a:r>
              <a:rPr lang="es-ES_tradnl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9130F5-94A9-5238-88D8-F2B5F01B7234}"/>
              </a:ext>
            </a:extLst>
          </p:cNvPr>
          <p:cNvSpPr txBox="1"/>
          <p:nvPr/>
        </p:nvSpPr>
        <p:spPr>
          <a:xfrm>
            <a:off x="3416300" y="411237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Identification</a:t>
            </a:r>
            <a:r>
              <a:rPr lang="es-ES_tradnl" dirty="0"/>
              <a:t> and </a:t>
            </a:r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transient</a:t>
            </a:r>
            <a:r>
              <a:rPr lang="es-ES_tradnl" dirty="0"/>
              <a:t> </a:t>
            </a:r>
            <a:r>
              <a:rPr lang="es-ES_tradnl" dirty="0" err="1"/>
              <a:t>objects</a:t>
            </a:r>
            <a:r>
              <a:rPr lang="es-ES_tradnl" dirty="0"/>
              <a:t>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BC3D4F-02DF-20B7-19BE-E0D7651C10AC}"/>
              </a:ext>
            </a:extLst>
          </p:cNvPr>
          <p:cNvSpPr txBox="1"/>
          <p:nvPr/>
        </p:nvSpPr>
        <p:spPr>
          <a:xfrm>
            <a:off x="3409950" y="4539203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Accurate</a:t>
            </a:r>
            <a:r>
              <a:rPr lang="es-ES_tradnl" dirty="0"/>
              <a:t> </a:t>
            </a:r>
            <a:r>
              <a:rPr lang="es-ES_tradnl" b="1" dirty="0" err="1"/>
              <a:t>estimation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distance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extragalactic</a:t>
            </a:r>
            <a:r>
              <a:rPr lang="es-ES_tradnl" dirty="0"/>
              <a:t> </a:t>
            </a:r>
            <a:r>
              <a:rPr lang="es-ES_tradnl" dirty="0" err="1"/>
              <a:t>objects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photometric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r>
              <a:rPr lang="es-ES_tradnl" dirty="0"/>
              <a:t> (</a:t>
            </a:r>
            <a:r>
              <a:rPr lang="es-ES_tradnl" dirty="0" err="1"/>
              <a:t>photometric</a:t>
            </a:r>
            <a:r>
              <a:rPr lang="es-ES_tradnl" dirty="0"/>
              <a:t> </a:t>
            </a:r>
            <a:r>
              <a:rPr lang="es-ES_tradnl" dirty="0" err="1"/>
              <a:t>redshift</a:t>
            </a:r>
            <a:r>
              <a:rPr lang="es-ES_tradnl" dirty="0"/>
              <a:t>).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97096D-9175-66DF-D331-FA1651F41F0B}"/>
              </a:ext>
            </a:extLst>
          </p:cNvPr>
          <p:cNvSpPr txBox="1"/>
          <p:nvPr/>
        </p:nvSpPr>
        <p:spPr>
          <a:xfrm>
            <a:off x="3416300" y="5206638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Identification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 </a:t>
            </a:r>
            <a:r>
              <a:rPr lang="es-ES_tradnl" dirty="0" err="1"/>
              <a:t>affected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gravitational</a:t>
            </a:r>
            <a:r>
              <a:rPr lang="es-ES_tradnl" dirty="0"/>
              <a:t> </a:t>
            </a:r>
            <a:r>
              <a:rPr lang="es-ES_tradnl" dirty="0" err="1"/>
              <a:t>lenses</a:t>
            </a:r>
            <a:r>
              <a:rPr lang="es-ES_tradnl" dirty="0"/>
              <a:t> in </a:t>
            </a:r>
            <a:r>
              <a:rPr lang="es-ES_tradnl" dirty="0" err="1"/>
              <a:t>wide-area</a:t>
            </a:r>
            <a:r>
              <a:rPr lang="es-ES_tradnl" dirty="0"/>
              <a:t> </a:t>
            </a:r>
            <a:r>
              <a:rPr lang="es-ES_tradnl" dirty="0" err="1"/>
              <a:t>surveys</a:t>
            </a:r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E350F8-20E7-00E1-C4BD-4EF5FA07D515}"/>
              </a:ext>
            </a:extLst>
          </p:cNvPr>
          <p:cNvSpPr txBox="1"/>
          <p:nvPr/>
        </p:nvSpPr>
        <p:spPr>
          <a:xfrm>
            <a:off x="3416300" y="5707216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Discriminating</a:t>
            </a:r>
            <a:r>
              <a:rPr lang="es-ES_tradnl" dirty="0"/>
              <a:t> </a:t>
            </a:r>
            <a:r>
              <a:rPr lang="es-ES_tradnl" dirty="0" err="1"/>
              <a:t>noise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signal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detection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gravitational</a:t>
            </a:r>
            <a:r>
              <a:rPr lang="es-ES_tradnl" dirty="0"/>
              <a:t> </a:t>
            </a:r>
            <a:r>
              <a:rPr lang="es-ES_tradnl" dirty="0" err="1"/>
              <a:t>waves</a:t>
            </a:r>
            <a:r>
              <a:rPr lang="es-ES_tradnl" dirty="0"/>
              <a:t>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BB87BF1-CF6C-AA33-5E88-CC2AF4A0B4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Applications at different levels of maturity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381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4BEC2-9D73-77BA-8A5F-AF771E8D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 at </a:t>
            </a:r>
            <a:r>
              <a:rPr lang="es-ES_tradnl" dirty="0" err="1"/>
              <a:t>different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maturity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B1E86-8AA9-65AF-32BA-8E6BA68A6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63725"/>
            <a:ext cx="3975100" cy="3762375"/>
          </a:xfrm>
        </p:spPr>
        <p:txBody>
          <a:bodyPr/>
          <a:lstStyle/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Established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/>
                </a:solidFill>
              </a:rPr>
              <a:t>Progressing</a:t>
            </a:r>
            <a:endParaRPr lang="es-ES_tradnl" dirty="0">
              <a:solidFill>
                <a:schemeClr val="accent2"/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Emerging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C4764C-4A46-7782-6D08-D8D9B0A0BA5A}"/>
              </a:ext>
            </a:extLst>
          </p:cNvPr>
          <p:cNvSpPr txBox="1"/>
          <p:nvPr/>
        </p:nvSpPr>
        <p:spPr>
          <a:xfrm>
            <a:off x="3162300" y="2057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Reduction</a:t>
            </a:r>
            <a:r>
              <a:rPr lang="es-ES_tradnl" b="1" dirty="0"/>
              <a:t> </a:t>
            </a:r>
            <a:r>
              <a:rPr lang="es-ES_tradnl" b="1" dirty="0" err="1"/>
              <a:t>of</a:t>
            </a:r>
            <a:r>
              <a:rPr lang="es-ES_tradnl" b="1" dirty="0"/>
              <a:t> false </a:t>
            </a:r>
            <a:r>
              <a:rPr lang="es-ES_tradnl" b="1" dirty="0" err="1"/>
              <a:t>detections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moving</a:t>
            </a:r>
            <a:r>
              <a:rPr lang="es-ES_tradnl" dirty="0"/>
              <a:t> </a:t>
            </a:r>
            <a:r>
              <a:rPr lang="es-ES_tradnl" dirty="0" err="1"/>
              <a:t>objects</a:t>
            </a:r>
            <a:r>
              <a:rPr lang="es-ES_tradnl" dirty="0"/>
              <a:t> </a:t>
            </a:r>
            <a:r>
              <a:rPr lang="es-ES_tradnl" dirty="0" err="1"/>
              <a:t>detection</a:t>
            </a:r>
            <a:r>
              <a:rPr lang="es-ES_tradnl" dirty="0"/>
              <a:t> pipelines. </a:t>
            </a:r>
            <a:r>
              <a:rPr lang="es-ES_tradnl" b="1" dirty="0" err="1"/>
              <a:t>Detection</a:t>
            </a:r>
            <a:r>
              <a:rPr lang="es-ES_tradnl" b="1" dirty="0"/>
              <a:t> </a:t>
            </a:r>
            <a:r>
              <a:rPr lang="es-ES_tradnl" dirty="0"/>
              <a:t>and </a:t>
            </a:r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asteroids</a:t>
            </a:r>
            <a:r>
              <a:rPr lang="es-ES_tradnl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CB9CD0-44DB-8533-4A6D-D6D91D53F766}"/>
              </a:ext>
            </a:extLst>
          </p:cNvPr>
          <p:cNvSpPr txBox="1"/>
          <p:nvPr/>
        </p:nvSpPr>
        <p:spPr>
          <a:xfrm>
            <a:off x="3162300" y="2790825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Assigning</a:t>
            </a:r>
            <a:r>
              <a:rPr lang="es-ES_tradnl" dirty="0"/>
              <a:t> </a:t>
            </a:r>
            <a:r>
              <a:rPr lang="es-ES_tradnl" dirty="0" err="1"/>
              <a:t>morphological</a:t>
            </a:r>
            <a:r>
              <a:rPr lang="es-ES_tradnl" dirty="0"/>
              <a:t> </a:t>
            </a:r>
            <a:r>
              <a:rPr lang="es-ES_tradnl" dirty="0" err="1"/>
              <a:t>types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radio-</a:t>
            </a:r>
            <a:r>
              <a:rPr lang="es-ES_tradnl" dirty="0" err="1"/>
              <a:t>detected</a:t>
            </a:r>
            <a:r>
              <a:rPr lang="es-ES_tradnl" dirty="0"/>
              <a:t> </a:t>
            </a:r>
            <a:r>
              <a:rPr lang="es-ES_tradnl" dirty="0" err="1"/>
              <a:t>AGNs</a:t>
            </a:r>
            <a:r>
              <a:rPr lang="es-ES_tradnl" dirty="0"/>
              <a:t>. </a:t>
            </a:r>
          </a:p>
          <a:p>
            <a:r>
              <a:rPr lang="es-ES_tradnl" b="1" dirty="0" err="1"/>
              <a:t>Identification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blazar</a:t>
            </a:r>
            <a:r>
              <a:rPr lang="es-ES_tradnl" dirty="0"/>
              <a:t> candidates in catalogues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high-energy</a:t>
            </a:r>
            <a:r>
              <a:rPr lang="es-ES_tradnl" dirty="0"/>
              <a:t> </a:t>
            </a:r>
            <a:r>
              <a:rPr lang="es-ES_tradnl" dirty="0" err="1"/>
              <a:t>sources</a:t>
            </a:r>
            <a:r>
              <a:rPr lang="es-ES_tradnl" dirty="0"/>
              <a:t> (Fermi-LAT)</a:t>
            </a:r>
          </a:p>
          <a:p>
            <a:r>
              <a:rPr lang="es-ES_tradnl" b="1" dirty="0" err="1"/>
              <a:t>Detecting</a:t>
            </a:r>
            <a:r>
              <a:rPr lang="es-ES_tradnl" dirty="0"/>
              <a:t> </a:t>
            </a:r>
            <a:r>
              <a:rPr lang="es-ES_tradnl" dirty="0" err="1"/>
              <a:t>high-redshift</a:t>
            </a:r>
            <a:r>
              <a:rPr lang="es-ES_tradnl" dirty="0"/>
              <a:t> </a:t>
            </a:r>
            <a:r>
              <a:rPr lang="es-ES_tradnl" dirty="0" err="1"/>
              <a:t>extremely</a:t>
            </a:r>
            <a:r>
              <a:rPr lang="es-ES_tradnl" dirty="0"/>
              <a:t> </a:t>
            </a:r>
            <a:r>
              <a:rPr lang="es-ES_tradnl" dirty="0" err="1"/>
              <a:t>luminous</a:t>
            </a:r>
            <a:r>
              <a:rPr lang="es-ES_tradnl" dirty="0"/>
              <a:t> </a:t>
            </a:r>
            <a:r>
              <a:rPr lang="es-ES_tradnl" dirty="0" err="1"/>
              <a:t>quasars</a:t>
            </a:r>
            <a:endParaRPr lang="es-ES_tradnl" dirty="0"/>
          </a:p>
          <a:p>
            <a:r>
              <a:rPr lang="es-ES_tradnl" b="1" dirty="0" err="1"/>
              <a:t>Discriminating</a:t>
            </a:r>
            <a:r>
              <a:rPr lang="es-ES_tradnl" dirty="0"/>
              <a:t> </a:t>
            </a:r>
            <a:r>
              <a:rPr lang="es-ES_tradnl" dirty="0" err="1"/>
              <a:t>populations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BAL </a:t>
            </a:r>
            <a:r>
              <a:rPr lang="es-ES_tradnl" dirty="0" err="1"/>
              <a:t>QSOs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non-BAL </a:t>
            </a:r>
            <a:r>
              <a:rPr lang="es-ES_tradnl" dirty="0" err="1"/>
              <a:t>QSOs</a:t>
            </a:r>
            <a:endParaRPr lang="es-ES_tradn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0296DA-31BC-529E-F884-59F5FA838576}"/>
              </a:ext>
            </a:extLst>
          </p:cNvPr>
          <p:cNvSpPr txBox="1"/>
          <p:nvPr/>
        </p:nvSpPr>
        <p:spPr>
          <a:xfrm>
            <a:off x="3162300" y="4144962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Examination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output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cosmological</a:t>
            </a:r>
            <a:r>
              <a:rPr lang="es-ES_tradnl" dirty="0"/>
              <a:t> </a:t>
            </a:r>
            <a:r>
              <a:rPr lang="es-ES_tradnl" dirty="0" err="1"/>
              <a:t>simulations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b="1" dirty="0" err="1"/>
              <a:t>connect</a:t>
            </a:r>
            <a:r>
              <a:rPr lang="es-ES_tradnl" dirty="0"/>
              <a:t> </a:t>
            </a:r>
            <a:r>
              <a:rPr lang="es-ES_tradnl" dirty="0" err="1"/>
              <a:t>physical</a:t>
            </a:r>
            <a:r>
              <a:rPr lang="es-ES_tradnl" dirty="0"/>
              <a:t> </a:t>
            </a:r>
            <a:r>
              <a:rPr lang="es-ES_tradnl" dirty="0" err="1"/>
              <a:t>properties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, </a:t>
            </a:r>
            <a:r>
              <a:rPr lang="es-ES_tradnl" dirty="0" err="1"/>
              <a:t>dark</a:t>
            </a:r>
            <a:r>
              <a:rPr lang="es-ES_tradnl" dirty="0"/>
              <a:t> </a:t>
            </a:r>
            <a:r>
              <a:rPr lang="es-ES_tradnl" dirty="0" err="1"/>
              <a:t>matter</a:t>
            </a:r>
            <a:r>
              <a:rPr lang="es-ES_tradnl" dirty="0"/>
              <a:t> halos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cosmic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.</a:t>
            </a:r>
          </a:p>
          <a:p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DM sub-halos. </a:t>
            </a:r>
            <a:r>
              <a:rPr lang="es-ES_tradnl" b="1" dirty="0" err="1"/>
              <a:t>Assignment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halos in </a:t>
            </a:r>
            <a:r>
              <a:rPr lang="es-ES_tradnl" dirty="0" err="1"/>
              <a:t>simulations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62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B1E86-8AA9-65AF-32BA-8E6BA68A6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63725"/>
            <a:ext cx="3975100" cy="3762375"/>
          </a:xfrm>
        </p:spPr>
        <p:txBody>
          <a:bodyPr/>
          <a:lstStyle/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Established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Progressing</a:t>
            </a:r>
            <a:endParaRPr lang="es-ES_tradnl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>
                <a:solidFill>
                  <a:schemeClr val="accent2"/>
                </a:solidFill>
              </a:rPr>
              <a:t>Emerging</a:t>
            </a:r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C4764C-4A46-7782-6D08-D8D9B0A0BA5A}"/>
              </a:ext>
            </a:extLst>
          </p:cNvPr>
          <p:cNvSpPr txBox="1"/>
          <p:nvPr/>
        </p:nvSpPr>
        <p:spPr>
          <a:xfrm>
            <a:off x="3009900" y="3411924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Planetary</a:t>
            </a:r>
            <a:r>
              <a:rPr lang="es-ES_tradnl" dirty="0"/>
              <a:t> </a:t>
            </a:r>
            <a:r>
              <a:rPr lang="es-ES_tradnl" dirty="0" err="1"/>
              <a:t>metheorology</a:t>
            </a:r>
            <a:r>
              <a:rPr lang="es-ES_tradnl" dirty="0"/>
              <a:t>: </a:t>
            </a:r>
            <a:r>
              <a:rPr lang="es-ES_tradnl" b="1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atmospheric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Surface </a:t>
            </a:r>
            <a:r>
              <a:rPr lang="es-ES_tradnl" dirty="0" err="1"/>
              <a:t>of</a:t>
            </a:r>
            <a:r>
              <a:rPr lang="es-ES_tradnl" dirty="0"/>
              <a:t> Mars </a:t>
            </a:r>
            <a:r>
              <a:rPr lang="es-ES_tradnl" dirty="0" err="1"/>
              <a:t>aiming</a:t>
            </a:r>
            <a:r>
              <a:rPr lang="es-ES_tradnl" dirty="0"/>
              <a:t> at </a:t>
            </a:r>
            <a:r>
              <a:rPr lang="es-ES_tradnl" b="1" dirty="0" err="1"/>
              <a:t>predicting</a:t>
            </a:r>
            <a:r>
              <a:rPr lang="es-ES_tradnl" dirty="0"/>
              <a:t> </a:t>
            </a:r>
            <a:r>
              <a:rPr lang="es-ES_tradnl" dirty="0" err="1"/>
              <a:t>dust</a:t>
            </a:r>
            <a:r>
              <a:rPr lang="es-ES_tradnl" dirty="0"/>
              <a:t> </a:t>
            </a:r>
            <a:r>
              <a:rPr lang="es-ES_tradnl" dirty="0" err="1"/>
              <a:t>storms</a:t>
            </a:r>
            <a:r>
              <a:rPr lang="es-ES_tradnl" dirty="0"/>
              <a:t>. </a:t>
            </a:r>
          </a:p>
          <a:p>
            <a:r>
              <a:rPr lang="es-ES_tradnl" b="1" dirty="0"/>
              <a:t>Discovery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previously</a:t>
            </a:r>
            <a:r>
              <a:rPr lang="es-ES_tradnl" dirty="0"/>
              <a:t> </a:t>
            </a:r>
            <a:r>
              <a:rPr lang="es-ES_tradnl" dirty="0" err="1"/>
              <a:t>unknown</a:t>
            </a:r>
            <a:r>
              <a:rPr lang="es-ES_tradnl" dirty="0"/>
              <a:t> </a:t>
            </a:r>
            <a:r>
              <a:rPr lang="es-ES_tradnl" dirty="0" err="1"/>
              <a:t>impact</a:t>
            </a:r>
            <a:r>
              <a:rPr lang="es-ES_tradnl" dirty="0"/>
              <a:t> </a:t>
            </a:r>
            <a:r>
              <a:rPr lang="es-ES_tradnl" dirty="0" err="1"/>
              <a:t>craters</a:t>
            </a:r>
            <a:r>
              <a:rPr lang="es-ES_tradnl" dirty="0"/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56E058-FFEF-8A82-9994-D7EC62838951}"/>
              </a:ext>
            </a:extLst>
          </p:cNvPr>
          <p:cNvSpPr txBox="1"/>
          <p:nvPr/>
        </p:nvSpPr>
        <p:spPr>
          <a:xfrm>
            <a:off x="3009900" y="4384458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Study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ISM in </a:t>
            </a:r>
            <a:r>
              <a:rPr lang="es-ES_tradnl" dirty="0" err="1"/>
              <a:t>our</a:t>
            </a:r>
            <a:r>
              <a:rPr lang="es-ES_tradnl" dirty="0"/>
              <a:t> Galaxy. </a:t>
            </a:r>
            <a:r>
              <a:rPr lang="es-ES_tradnl" dirty="0" err="1"/>
              <a:t>Spatial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chemical</a:t>
            </a:r>
            <a:r>
              <a:rPr lang="es-ES_tradnl" dirty="0"/>
              <a:t> </a:t>
            </a:r>
            <a:r>
              <a:rPr lang="es-ES_tradnl" b="1" dirty="0" err="1"/>
              <a:t>clustering</a:t>
            </a:r>
            <a:r>
              <a:rPr lang="es-ES_tradnl" b="1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components</a:t>
            </a:r>
            <a:r>
              <a:rPr lang="es-ES_tradnl" dirty="0"/>
              <a:t> in </a:t>
            </a:r>
            <a:r>
              <a:rPr lang="es-ES_tradnl" dirty="0" err="1"/>
              <a:t>atomic</a:t>
            </a:r>
            <a:r>
              <a:rPr lang="es-ES_tradnl" dirty="0"/>
              <a:t> and molecular </a:t>
            </a:r>
            <a:r>
              <a:rPr lang="es-ES_tradnl" dirty="0" err="1"/>
              <a:t>clouds</a:t>
            </a:r>
            <a:r>
              <a:rPr lang="es-ES_tradnl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643854-135E-A0C4-9F1E-E04F755A7377}"/>
              </a:ext>
            </a:extLst>
          </p:cNvPr>
          <p:cNvSpPr txBox="1"/>
          <p:nvPr/>
        </p:nvSpPr>
        <p:spPr>
          <a:xfrm>
            <a:off x="3009900" y="511550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Determination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dust</a:t>
            </a:r>
            <a:r>
              <a:rPr lang="es-ES_tradnl" dirty="0"/>
              <a:t> </a:t>
            </a:r>
            <a:r>
              <a:rPr lang="es-ES_tradnl" dirty="0" err="1"/>
              <a:t>reddenning</a:t>
            </a:r>
            <a:r>
              <a:rPr lang="es-ES_tradnl" dirty="0"/>
              <a:t> in </a:t>
            </a:r>
            <a:r>
              <a:rPr lang="es-ES_tradnl" dirty="0" err="1"/>
              <a:t>millions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stars</a:t>
            </a:r>
            <a:r>
              <a:rPr lang="es-ES_tradnl" dirty="0"/>
              <a:t>,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application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GAIA data. </a:t>
            </a:r>
            <a:r>
              <a:rPr lang="es-ES_tradnl" b="1" dirty="0"/>
              <a:t>Discovery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new open </a:t>
            </a:r>
            <a:r>
              <a:rPr lang="es-ES_tradnl" dirty="0" err="1"/>
              <a:t>clusters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overdensities</a:t>
            </a:r>
            <a:r>
              <a:rPr lang="es-ES_tradnl" dirty="0"/>
              <a:t> in GAIA DR2 data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87F883-0BA7-0B1D-82D2-4CA0D1620E7E}"/>
              </a:ext>
            </a:extLst>
          </p:cNvPr>
          <p:cNvSpPr txBox="1"/>
          <p:nvPr/>
        </p:nvSpPr>
        <p:spPr>
          <a:xfrm>
            <a:off x="3009900" y="5846544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Identify</a:t>
            </a:r>
            <a:r>
              <a:rPr lang="es-ES_tradnl" dirty="0"/>
              <a:t> </a:t>
            </a:r>
            <a:r>
              <a:rPr lang="es-ES_tradnl" dirty="0" err="1"/>
              <a:t>faults</a:t>
            </a:r>
            <a:r>
              <a:rPr lang="es-ES_tradnl" dirty="0"/>
              <a:t> in </a:t>
            </a:r>
            <a:r>
              <a:rPr lang="es-ES_tradnl" dirty="0" err="1"/>
              <a:t>telescope</a:t>
            </a:r>
            <a:r>
              <a:rPr lang="es-ES_tradnl" dirty="0"/>
              <a:t> drive </a:t>
            </a:r>
            <a:r>
              <a:rPr lang="es-ES_tradnl" dirty="0" err="1"/>
              <a:t>systems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can be </a:t>
            </a:r>
            <a:r>
              <a:rPr lang="es-ES_tradnl" dirty="0" err="1"/>
              <a:t>tackled</a:t>
            </a:r>
            <a:r>
              <a:rPr lang="es-ES_tradnl" dirty="0"/>
              <a:t> in real time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expert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endParaRPr lang="es-ES_tradnl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9BCDDD5-EFF4-E92D-36BB-30D128B368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Applications at different levels of maturity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909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BC400-FA01-509E-3823-2EF0D156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765" y="2455851"/>
            <a:ext cx="5781364" cy="1325563"/>
          </a:xfrm>
        </p:spPr>
        <p:txBody>
          <a:bodyPr/>
          <a:lstStyle/>
          <a:p>
            <a:r>
              <a:rPr lang="es-ES_tradnl" dirty="0"/>
              <a:t>A </a:t>
            </a:r>
            <a:r>
              <a:rPr lang="es-ES_tradnl" dirty="0" err="1"/>
              <a:t>few</a:t>
            </a:r>
            <a:r>
              <a:rPr lang="es-ES_tradnl" dirty="0"/>
              <a:t> </a:t>
            </a:r>
            <a:r>
              <a:rPr lang="es-ES_tradnl" dirty="0" err="1"/>
              <a:t>success</a:t>
            </a:r>
            <a:r>
              <a:rPr lang="es-ES_tradnl" dirty="0"/>
              <a:t> </a:t>
            </a:r>
            <a:r>
              <a:rPr lang="es-ES_tradnl" dirty="0" err="1"/>
              <a:t>stories</a:t>
            </a:r>
            <a:r>
              <a:rPr lang="es-ES_trad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04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grupo de personas en medio de la playa&#10;&#10;Descripción generada automáticamente con confianza media">
            <a:extLst>
              <a:ext uri="{FF2B5EF4-FFF2-40B4-BE49-F238E27FC236}">
                <a16:creationId xmlns:a16="http://schemas.microsoft.com/office/drawing/2014/main" id="{ABA550DF-A0E7-7D92-3A48-A2D3BFB5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55" y="1973180"/>
            <a:ext cx="3612727" cy="366154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5A4DABF-BF55-E743-3317-8594CC44A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94" y="526115"/>
            <a:ext cx="9123374" cy="1325563"/>
          </a:xfrm>
        </p:spPr>
        <p:txBody>
          <a:bodyPr/>
          <a:lstStyle/>
          <a:p>
            <a:r>
              <a:rPr lang="es-ES_tradnl" dirty="0" err="1"/>
              <a:t>Astronomy</a:t>
            </a:r>
            <a:r>
              <a:rPr lang="es-ES_tradnl" dirty="0"/>
              <a:t> </a:t>
            </a:r>
            <a:r>
              <a:rPr lang="es-ES_tradnl" dirty="0" err="1"/>
              <a:t>Research</a:t>
            </a:r>
            <a:r>
              <a:rPr lang="es-ES_tradnl" dirty="0"/>
              <a:t> + </a:t>
            </a:r>
            <a:r>
              <a:rPr lang="es-ES_tradnl" dirty="0" err="1"/>
              <a:t>Citizen</a:t>
            </a:r>
            <a:r>
              <a:rPr lang="es-ES_tradnl" dirty="0"/>
              <a:t> </a:t>
            </a:r>
            <a:r>
              <a:rPr lang="es-ES_tradnl" dirty="0" err="1"/>
              <a:t>Science</a:t>
            </a:r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2D378F-F49B-1423-8014-50D095095610}"/>
              </a:ext>
            </a:extLst>
          </p:cNvPr>
          <p:cNvSpPr txBox="1"/>
          <p:nvPr/>
        </p:nvSpPr>
        <p:spPr>
          <a:xfrm>
            <a:off x="4971747" y="338026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/>
              <a:t>+</a:t>
            </a:r>
          </a:p>
        </p:txBody>
      </p:sp>
      <p:pic>
        <p:nvPicPr>
          <p:cNvPr id="11" name="Imagen 10" descr="Un grupo de personas sentadas en una oficina&#10;&#10;Descripción generada automáticamente">
            <a:extLst>
              <a:ext uri="{FF2B5EF4-FFF2-40B4-BE49-F238E27FC236}">
                <a16:creationId xmlns:a16="http://schemas.microsoft.com/office/drawing/2014/main" id="{3D36292B-70E5-D3F6-31A7-ADCC1622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8517"/>
            <a:ext cx="5027863" cy="28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43F0-6021-26F0-6FA5-DFCE3A66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 err="1"/>
              <a:t>Pattern</a:t>
            </a:r>
            <a:r>
              <a:rPr lang="es-ES_tradnl" sz="3200" dirty="0"/>
              <a:t> </a:t>
            </a:r>
            <a:r>
              <a:rPr lang="es-ES_tradnl" sz="3200" dirty="0" err="1"/>
              <a:t>recognition</a:t>
            </a:r>
            <a:r>
              <a:rPr lang="es-ES_tradnl" sz="3200" dirty="0"/>
              <a:t> and </a:t>
            </a:r>
            <a:r>
              <a:rPr lang="es-ES_tradnl" sz="3200" dirty="0" err="1"/>
              <a:t>classification</a:t>
            </a:r>
            <a:r>
              <a:rPr lang="es-ES_tradnl" sz="3200" dirty="0"/>
              <a:t> + </a:t>
            </a:r>
            <a:r>
              <a:rPr lang="es-ES_tradnl" sz="3200" dirty="0" err="1"/>
              <a:t>Citizen</a:t>
            </a:r>
            <a:r>
              <a:rPr lang="es-ES_tradnl" sz="3200" dirty="0"/>
              <a:t> </a:t>
            </a:r>
            <a:r>
              <a:rPr lang="es-ES_tradnl" sz="3200" dirty="0" err="1"/>
              <a:t>Science</a:t>
            </a:r>
            <a:endParaRPr lang="es-ES_tradnl" sz="32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27AEC9-DE13-7BD2-5B90-BAED38DB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6" y="2327274"/>
            <a:ext cx="5611234" cy="3823469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3D9B97F-DB05-EB04-E7A7-5D4F0779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5" y="1035908"/>
            <a:ext cx="770238" cy="7702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87B69AE-EDDA-F7AC-F372-40F35FB085F5}"/>
              </a:ext>
            </a:extLst>
          </p:cNvPr>
          <p:cNvSpPr txBox="1"/>
          <p:nvPr/>
        </p:nvSpPr>
        <p:spPr>
          <a:xfrm>
            <a:off x="1433384" y="1124426"/>
            <a:ext cx="4374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Galaxy Zoo @ </a:t>
            </a:r>
            <a:r>
              <a:rPr lang="es-ES_tradnl" sz="3200" dirty="0" err="1"/>
              <a:t>Zooniverse</a:t>
            </a:r>
            <a:endParaRPr lang="es-ES_tradnl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09D5B5-B44B-6944-158A-6E31190B91DC}"/>
              </a:ext>
            </a:extLst>
          </p:cNvPr>
          <p:cNvSpPr txBox="1"/>
          <p:nvPr/>
        </p:nvSpPr>
        <p:spPr>
          <a:xfrm>
            <a:off x="6803662" y="1635022"/>
            <a:ext cx="4903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/>
              <a:t>Goal</a:t>
            </a:r>
            <a:r>
              <a:rPr lang="es-ES_tradnl" dirty="0"/>
              <a:t>: Train a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classify</a:t>
            </a:r>
            <a:r>
              <a:rPr lang="es-ES_tradnl" dirty="0"/>
              <a:t> </a:t>
            </a:r>
            <a:r>
              <a:rPr lang="es-ES_tradnl" dirty="0" err="1"/>
              <a:t>morphologicaly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images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r>
              <a:rPr lang="es-ES_tradnl" b="1" dirty="0" err="1"/>
              <a:t>Datasets</a:t>
            </a:r>
            <a:r>
              <a:rPr lang="es-ES_tradnl" dirty="0"/>
              <a:t> (&gt; 300.000 </a:t>
            </a:r>
            <a:r>
              <a:rPr lang="es-ES_tradnl" dirty="0" err="1"/>
              <a:t>galaxies</a:t>
            </a:r>
            <a:r>
              <a:rPr lang="es-ES_tradnl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Sloan Digital </a:t>
            </a:r>
            <a:r>
              <a:rPr lang="es-ES_tradnl" dirty="0" err="1"/>
              <a:t>Sky</a:t>
            </a:r>
            <a:r>
              <a:rPr lang="es-ES_tradnl" dirty="0"/>
              <a:t> </a:t>
            </a:r>
            <a:r>
              <a:rPr lang="es-ES_tradnl" dirty="0" err="1"/>
              <a:t>Survey</a:t>
            </a:r>
            <a:r>
              <a:rPr lang="es-ES_tradnl" dirty="0"/>
              <a:t> (APO, US, 2.5m)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Dark</a:t>
            </a:r>
            <a:r>
              <a:rPr lang="es-ES_tradnl" dirty="0"/>
              <a:t> Energy Camera </a:t>
            </a:r>
            <a:r>
              <a:rPr lang="es-ES_tradnl" dirty="0" err="1"/>
              <a:t>Legacy</a:t>
            </a:r>
            <a:r>
              <a:rPr lang="es-ES_tradnl" dirty="0"/>
              <a:t> </a:t>
            </a:r>
            <a:r>
              <a:rPr lang="es-ES_tradnl" dirty="0" err="1"/>
              <a:t>Survey</a:t>
            </a:r>
            <a:r>
              <a:rPr lang="es-ES_tradnl" dirty="0"/>
              <a:t> (</a:t>
            </a:r>
            <a:r>
              <a:rPr lang="es-ES_tradnl" dirty="0" err="1"/>
              <a:t>DECaLS</a:t>
            </a:r>
            <a:r>
              <a:rPr lang="es-ES_tradnl" dirty="0"/>
              <a:t>) (V. Blanco </a:t>
            </a:r>
            <a:r>
              <a:rPr lang="es-ES_tradnl" dirty="0" err="1"/>
              <a:t>Telescope</a:t>
            </a:r>
            <a:r>
              <a:rPr lang="es-ES_tradnl" dirty="0"/>
              <a:t>, Chile, 4m)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Hawaii</a:t>
            </a:r>
            <a:r>
              <a:rPr lang="es-ES_tradnl" dirty="0"/>
              <a:t> H2O </a:t>
            </a:r>
            <a:r>
              <a:rPr lang="es-ES_tradnl" dirty="0" err="1"/>
              <a:t>Survey</a:t>
            </a:r>
            <a:r>
              <a:rPr lang="es-ES_tradnl" dirty="0"/>
              <a:t> (</a:t>
            </a:r>
            <a:r>
              <a:rPr lang="es-ES_tradnl" dirty="0" err="1"/>
              <a:t>Subaru</a:t>
            </a:r>
            <a:r>
              <a:rPr lang="es-ES_tradnl" dirty="0"/>
              <a:t> </a:t>
            </a:r>
            <a:r>
              <a:rPr lang="es-ES_tradnl" dirty="0" err="1"/>
              <a:t>Telescope</a:t>
            </a:r>
            <a:r>
              <a:rPr lang="es-ES_tradnl" dirty="0"/>
              <a:t>, US, 8.2m)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Cosmic</a:t>
            </a:r>
            <a:r>
              <a:rPr lang="es-ES_tradnl" dirty="0"/>
              <a:t> </a:t>
            </a:r>
            <a:r>
              <a:rPr lang="es-ES_tradnl" dirty="0" err="1"/>
              <a:t>Evolution</a:t>
            </a:r>
            <a:r>
              <a:rPr lang="es-ES_tradnl" dirty="0"/>
              <a:t>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Research</a:t>
            </a:r>
            <a:r>
              <a:rPr lang="es-ES_tradnl" dirty="0"/>
              <a:t> </a:t>
            </a:r>
            <a:r>
              <a:rPr lang="es-ES_tradnl" dirty="0" err="1"/>
              <a:t>Science</a:t>
            </a:r>
            <a:r>
              <a:rPr lang="es-ES_tradnl" dirty="0"/>
              <a:t> (CEERS) </a:t>
            </a:r>
            <a:r>
              <a:rPr lang="es-ES_tradnl" dirty="0" err="1"/>
              <a:t>with</a:t>
            </a:r>
            <a:r>
              <a:rPr lang="es-ES_tradnl" dirty="0"/>
              <a:t> JWST (</a:t>
            </a:r>
            <a:r>
              <a:rPr lang="es-ES_tradnl" dirty="0" err="1"/>
              <a:t>Space</a:t>
            </a:r>
            <a:r>
              <a:rPr lang="es-ES_tradnl" dirty="0"/>
              <a:t>, 6.5m)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r>
              <a:rPr lang="es-ES_tradnl" b="1" dirty="0" err="1"/>
              <a:t>Methodology</a:t>
            </a:r>
            <a:r>
              <a:rPr lang="es-ES_tradnl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Train a </a:t>
            </a:r>
            <a:r>
              <a:rPr lang="es-ES_tradnl" dirty="0" err="1"/>
              <a:t>classifier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labelled</a:t>
            </a:r>
            <a:r>
              <a:rPr lang="es-ES_tradnl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Labels</a:t>
            </a:r>
            <a:r>
              <a:rPr lang="es-ES_tradnl" dirty="0"/>
              <a:t> are </a:t>
            </a:r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thousands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volunteers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no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field</a:t>
            </a:r>
            <a:r>
              <a:rPr lang="es-ES_tradnl" dirty="0"/>
              <a:t> </a:t>
            </a:r>
            <a:r>
              <a:rPr lang="es-ES_tradnl" dirty="0" err="1"/>
              <a:t>knowledge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2661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7310FA1-D87A-0406-2727-8B4531531F03}"/>
              </a:ext>
            </a:extLst>
          </p:cNvPr>
          <p:cNvSpPr txBox="1"/>
          <p:nvPr/>
        </p:nvSpPr>
        <p:spPr>
          <a:xfrm>
            <a:off x="4820653" y="1173726"/>
            <a:ext cx="66895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7.5M </a:t>
            </a:r>
            <a:r>
              <a:rPr lang="es-ES_tradnl" dirty="0" err="1"/>
              <a:t>classifications</a:t>
            </a:r>
            <a:r>
              <a:rPr lang="es-ES_tradnl" dirty="0"/>
              <a:t>(!)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which</a:t>
            </a:r>
            <a:r>
              <a:rPr lang="es-ES_tradnl" dirty="0"/>
              <a:t> 140.000 </a:t>
            </a:r>
            <a:r>
              <a:rPr lang="es-ES_tradnl" dirty="0" err="1"/>
              <a:t>get</a:t>
            </a:r>
            <a:r>
              <a:rPr lang="es-ES_tradnl" dirty="0"/>
              <a:t> &gt; 30 </a:t>
            </a:r>
            <a:r>
              <a:rPr lang="es-ES_tradnl" dirty="0" err="1"/>
              <a:t>classifications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Robust</a:t>
            </a:r>
            <a:r>
              <a:rPr lang="es-ES_tradnl" dirty="0"/>
              <a:t> </a:t>
            </a:r>
            <a:r>
              <a:rPr lang="es-ES_tradnl" dirty="0" err="1"/>
              <a:t>classifications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be done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flag</a:t>
            </a:r>
            <a:r>
              <a:rPr lang="es-ES_tradnl" dirty="0"/>
              <a:t> </a:t>
            </a:r>
            <a:r>
              <a:rPr lang="es-ES_tradnl" dirty="0" err="1"/>
              <a:t>misclassifications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enabled</a:t>
            </a:r>
            <a:r>
              <a:rPr lang="es-ES_tradnl" dirty="0"/>
              <a:t> </a:t>
            </a:r>
            <a:r>
              <a:rPr lang="es-ES_tradnl" dirty="0" err="1"/>
              <a:t>producing</a:t>
            </a:r>
            <a:r>
              <a:rPr lang="es-ES_tradnl" dirty="0"/>
              <a:t> &gt;75 </a:t>
            </a:r>
            <a:r>
              <a:rPr lang="es-ES_tradnl" dirty="0" err="1"/>
              <a:t>publications</a:t>
            </a:r>
            <a:r>
              <a:rPr lang="es-ES_tradnl" dirty="0"/>
              <a:t> 2008-2023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6B0CF6B-C9FD-3CA4-0354-5CD1B80F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 err="1"/>
              <a:t>Pattern</a:t>
            </a:r>
            <a:r>
              <a:rPr lang="es-ES_tradnl" sz="3200" dirty="0"/>
              <a:t> </a:t>
            </a:r>
            <a:r>
              <a:rPr lang="es-ES_tradnl" sz="3200" dirty="0" err="1"/>
              <a:t>recognition</a:t>
            </a:r>
            <a:r>
              <a:rPr lang="es-ES_tradnl" sz="3200" dirty="0"/>
              <a:t> and </a:t>
            </a:r>
            <a:r>
              <a:rPr lang="es-ES_tradnl" sz="3200" dirty="0" err="1"/>
              <a:t>classification</a:t>
            </a:r>
            <a:r>
              <a:rPr lang="es-ES_tradnl" sz="3200" dirty="0"/>
              <a:t> + </a:t>
            </a:r>
            <a:r>
              <a:rPr lang="es-ES_tradnl" sz="3200" dirty="0" err="1"/>
              <a:t>Citizen</a:t>
            </a:r>
            <a:r>
              <a:rPr lang="es-ES_tradnl" sz="3200" dirty="0"/>
              <a:t> </a:t>
            </a:r>
            <a:r>
              <a:rPr lang="es-ES_tradnl" sz="3200" dirty="0" err="1"/>
              <a:t>Science</a:t>
            </a:r>
            <a:endParaRPr lang="es-ES_tradnl" sz="3200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A0D13C2D-43C1-D81C-7DC3-A4AA7D530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3433" y="1138273"/>
            <a:ext cx="3342297" cy="42793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D0FF93B-DF03-F516-6346-D2844383AE0E}"/>
              </a:ext>
            </a:extLst>
          </p:cNvPr>
          <p:cNvSpPr txBox="1"/>
          <p:nvPr/>
        </p:nvSpPr>
        <p:spPr>
          <a:xfrm>
            <a:off x="354873" y="5465775"/>
            <a:ext cx="39927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Arial" pitchFamily="34" charset="0"/>
                <a:ea typeface="Arial" pitchFamily="34" charset="0"/>
              </a:rPr>
              <a:t>Figure 4. </a:t>
            </a:r>
            <a:r>
              <a:rPr lang="en-US" altLang="en-US" sz="1200" dirty="0">
                <a:latin typeface="Arial" pitchFamily="34" charset="0"/>
                <a:ea typeface="Arial" pitchFamily="34" charset="0"/>
              </a:rPr>
              <a:t>Classification decision tree for GZD-5, with new icons as shown to volunteers. Questions shaded with the same </a:t>
            </a:r>
            <a:r>
              <a:rPr lang="en-US" altLang="en-US" sz="1200" dirty="0" err="1">
                <a:latin typeface="Arial" pitchFamily="34" charset="0"/>
                <a:ea typeface="Arial" pitchFamily="34" charset="0"/>
              </a:rPr>
              <a:t>colours</a:t>
            </a:r>
            <a:r>
              <a:rPr lang="en-US" altLang="en-US" sz="1200" dirty="0">
                <a:latin typeface="Arial" pitchFamily="34" charset="0"/>
                <a:ea typeface="Arial" pitchFamily="34" charset="0"/>
              </a:rPr>
              <a:t> are at the same level of branching in the tree; grey have zero-dependent questions, green one, blue two, and purple three.</a:t>
            </a:r>
            <a:endParaRPr lang="es-ES_tradnl" sz="12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A78B57E4-B7AD-7EE3-BA6D-08017F1B141B}"/>
              </a:ext>
            </a:extLst>
          </p:cNvPr>
          <p:cNvSpPr/>
          <p:nvPr/>
        </p:nvSpPr>
        <p:spPr>
          <a:xfrm>
            <a:off x="5369521" y="2756950"/>
            <a:ext cx="2014430" cy="14987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Physical</a:t>
            </a:r>
            <a:r>
              <a:rPr lang="es-ES_tradnl" dirty="0"/>
              <a:t> </a:t>
            </a:r>
            <a:r>
              <a:rPr lang="es-ES_tradnl" dirty="0" err="1"/>
              <a:t>properties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speficic</a:t>
            </a:r>
            <a:r>
              <a:rPr lang="es-ES_tradnl" dirty="0"/>
              <a:t> </a:t>
            </a:r>
            <a:r>
              <a:rPr lang="es-ES_tradnl" dirty="0" err="1"/>
              <a:t>types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endParaRPr lang="es-ES_tradnl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9360D2B-768F-14BD-52BC-CCCB2218061A}"/>
              </a:ext>
            </a:extLst>
          </p:cNvPr>
          <p:cNvSpPr/>
          <p:nvPr/>
        </p:nvSpPr>
        <p:spPr>
          <a:xfrm>
            <a:off x="7992405" y="2756950"/>
            <a:ext cx="2014430" cy="14987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Morphology</a:t>
            </a:r>
            <a:r>
              <a:rPr lang="es-ES_tradnl" dirty="0"/>
              <a:t> as a </a:t>
            </a:r>
            <a:r>
              <a:rPr lang="es-ES_tradnl" dirty="0" err="1"/>
              <a:t>function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endParaRPr lang="es-ES_tradnl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93A27F9-3DD6-A176-F6B3-7CB8126608AA}"/>
              </a:ext>
            </a:extLst>
          </p:cNvPr>
          <p:cNvSpPr/>
          <p:nvPr/>
        </p:nvSpPr>
        <p:spPr>
          <a:xfrm>
            <a:off x="6151002" y="4821979"/>
            <a:ext cx="2014430" cy="149879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Statistics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orientation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Galaxies</a:t>
            </a:r>
            <a:r>
              <a:rPr lang="es-ES_tradnl" dirty="0"/>
              <a:t> (spin)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201C106-AF6D-E816-0524-F408EC22CB08}"/>
              </a:ext>
            </a:extLst>
          </p:cNvPr>
          <p:cNvSpPr/>
          <p:nvPr/>
        </p:nvSpPr>
        <p:spPr>
          <a:xfrm>
            <a:off x="8667320" y="4821978"/>
            <a:ext cx="2014430" cy="149879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Comparision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morphologies</a:t>
            </a:r>
            <a:r>
              <a:rPr lang="es-ES_tradnl" dirty="0"/>
              <a:t> at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wavelengths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003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43F0-6021-26F0-6FA5-DFCE3A66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 err="1"/>
              <a:t>Pattern</a:t>
            </a:r>
            <a:r>
              <a:rPr lang="es-ES_tradnl" sz="3200" dirty="0"/>
              <a:t> </a:t>
            </a:r>
            <a:r>
              <a:rPr lang="es-ES_tradnl" sz="3200" dirty="0" err="1"/>
              <a:t>recognition</a:t>
            </a:r>
            <a:r>
              <a:rPr lang="es-ES_tradnl" sz="3200" dirty="0"/>
              <a:t> and </a:t>
            </a:r>
            <a:r>
              <a:rPr lang="es-ES_tradnl" sz="3200" dirty="0" err="1"/>
              <a:t>classification</a:t>
            </a:r>
            <a:r>
              <a:rPr lang="es-ES_tradnl" sz="3200" dirty="0"/>
              <a:t> + </a:t>
            </a:r>
            <a:r>
              <a:rPr lang="es-ES_tradnl" sz="3200" dirty="0" err="1"/>
              <a:t>Citizen</a:t>
            </a:r>
            <a:r>
              <a:rPr lang="es-ES_tradnl" sz="3200" dirty="0"/>
              <a:t> </a:t>
            </a:r>
            <a:r>
              <a:rPr lang="es-ES_tradnl" sz="3200" dirty="0" err="1"/>
              <a:t>Science</a:t>
            </a:r>
            <a:endParaRPr lang="es-ES_tradnl" sz="3200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3D9B97F-DB05-EB04-E7A7-5D4F077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5" y="1035908"/>
            <a:ext cx="770238" cy="7702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87B69AE-EDDA-F7AC-F372-40F35FB085F5}"/>
              </a:ext>
            </a:extLst>
          </p:cNvPr>
          <p:cNvSpPr txBox="1"/>
          <p:nvPr/>
        </p:nvSpPr>
        <p:spPr>
          <a:xfrm>
            <a:off x="1433384" y="1124426"/>
            <a:ext cx="5891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Planet</a:t>
            </a:r>
            <a:r>
              <a:rPr lang="es-ES_tradnl" sz="3200" dirty="0"/>
              <a:t> Hunters TESS @ </a:t>
            </a:r>
            <a:r>
              <a:rPr lang="es-ES_tradnl" sz="3200" dirty="0" err="1"/>
              <a:t>Zooniverse</a:t>
            </a:r>
            <a:endParaRPr lang="es-ES_tradnl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76E07-B328-A99C-E3BF-4788EC56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73" y="2006106"/>
            <a:ext cx="2049925" cy="15579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CC3656-6522-835E-29C7-8EDCC65B0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0" y="3764009"/>
            <a:ext cx="2891192" cy="27482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02C99C-8098-9288-F6A5-621B117487B8}"/>
              </a:ext>
            </a:extLst>
          </p:cNvPr>
          <p:cNvSpPr txBox="1"/>
          <p:nvPr/>
        </p:nvSpPr>
        <p:spPr>
          <a:xfrm>
            <a:off x="4379158" y="2221550"/>
            <a:ext cx="6689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 err="1"/>
              <a:t>Goal</a:t>
            </a:r>
            <a:r>
              <a:rPr lang="es-ES_tradnl" dirty="0"/>
              <a:t>: </a:t>
            </a:r>
            <a:r>
              <a:rPr lang="es-ES_tradnl" dirty="0" err="1"/>
              <a:t>Identify</a:t>
            </a:r>
            <a:r>
              <a:rPr lang="es-ES_tradnl" dirty="0"/>
              <a:t> </a:t>
            </a:r>
            <a:r>
              <a:rPr lang="es-ES_tradnl" dirty="0" err="1"/>
              <a:t>exoplanets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transit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61A2DB-C9F8-0DF8-4F96-7585BF33357E}"/>
              </a:ext>
            </a:extLst>
          </p:cNvPr>
          <p:cNvSpPr txBox="1"/>
          <p:nvPr/>
        </p:nvSpPr>
        <p:spPr>
          <a:xfrm>
            <a:off x="4379159" y="2739810"/>
            <a:ext cx="654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/>
              <a:t>Data</a:t>
            </a:r>
            <a:r>
              <a:rPr lang="es-ES_tradnl" dirty="0"/>
              <a:t>: </a:t>
            </a:r>
            <a:r>
              <a:rPr lang="es-ES_tradnl" dirty="0" err="1"/>
              <a:t>Lightcurves</a:t>
            </a:r>
            <a:r>
              <a:rPr lang="es-ES_tradnl" dirty="0"/>
              <a:t> </a:t>
            </a:r>
            <a:r>
              <a:rPr lang="es-ES_tradnl" dirty="0" err="1"/>
              <a:t>observed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dedicated</a:t>
            </a:r>
            <a:r>
              <a:rPr lang="es-ES_tradnl" dirty="0"/>
              <a:t> </a:t>
            </a:r>
            <a:r>
              <a:rPr lang="es-ES_tradnl" dirty="0" err="1"/>
              <a:t>space</a:t>
            </a:r>
            <a:r>
              <a:rPr lang="es-ES_tradnl" dirty="0"/>
              <a:t> </a:t>
            </a:r>
            <a:r>
              <a:rPr lang="es-ES_tradnl" dirty="0" err="1"/>
              <a:t>missions</a:t>
            </a:r>
            <a:r>
              <a:rPr lang="es-ES_tradnl" dirty="0"/>
              <a:t>:</a:t>
            </a:r>
          </a:p>
          <a:p>
            <a:r>
              <a:rPr lang="es-ES_tradnl" dirty="0"/>
              <a:t>Kepler </a:t>
            </a:r>
            <a:r>
              <a:rPr lang="es-ES_tradnl" dirty="0" err="1"/>
              <a:t>or</a:t>
            </a:r>
            <a:r>
              <a:rPr lang="es-ES_tradnl" dirty="0"/>
              <a:t> TESS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5AD12EA-EAA4-3D74-2A9C-878997EE91C8}"/>
              </a:ext>
            </a:extLst>
          </p:cNvPr>
          <p:cNvSpPr txBox="1"/>
          <p:nvPr/>
        </p:nvSpPr>
        <p:spPr>
          <a:xfrm>
            <a:off x="4379158" y="3449100"/>
            <a:ext cx="7171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 err="1"/>
              <a:t>Method</a:t>
            </a:r>
            <a:r>
              <a:rPr lang="es-ES_tradnl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Build</a:t>
            </a:r>
            <a:r>
              <a:rPr lang="es-ES_tradnl" dirty="0"/>
              <a:t> a </a:t>
            </a:r>
            <a:r>
              <a:rPr lang="es-ES_tradnl" dirty="0" err="1"/>
              <a:t>classifier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automatically</a:t>
            </a:r>
            <a:r>
              <a:rPr lang="es-ES_tradnl" dirty="0"/>
              <a:t> </a:t>
            </a:r>
            <a:r>
              <a:rPr lang="es-ES_tradnl" dirty="0" err="1"/>
              <a:t>identifies</a:t>
            </a:r>
            <a:r>
              <a:rPr lang="es-ES_tradnl" dirty="0"/>
              <a:t> </a:t>
            </a:r>
            <a:r>
              <a:rPr lang="es-ES_tradnl" dirty="0" err="1"/>
              <a:t>potential</a:t>
            </a:r>
            <a:r>
              <a:rPr lang="es-ES_tradnl" dirty="0"/>
              <a:t>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Volunteers</a:t>
            </a:r>
            <a:r>
              <a:rPr lang="es-ES_tradnl" dirty="0"/>
              <a:t> </a:t>
            </a:r>
            <a:r>
              <a:rPr lang="es-ES_tradnl" dirty="0" err="1"/>
              <a:t>help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identify</a:t>
            </a:r>
            <a:r>
              <a:rPr lang="es-ES_tradnl" dirty="0"/>
              <a:t> </a:t>
            </a:r>
            <a:r>
              <a:rPr lang="es-ES_tradnl" dirty="0" err="1"/>
              <a:t>tricky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borderline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, </a:t>
            </a:r>
            <a:r>
              <a:rPr lang="es-ES_tradnl" dirty="0" err="1"/>
              <a:t>suggesting</a:t>
            </a:r>
            <a:r>
              <a:rPr lang="es-ES_tradnl" dirty="0"/>
              <a:t> a </a:t>
            </a:r>
            <a:r>
              <a:rPr lang="es-ES_tradnl" dirty="0" err="1"/>
              <a:t>classification</a:t>
            </a:r>
            <a:r>
              <a:rPr lang="es-ES_tradnl" dirty="0"/>
              <a:t> (variable </a:t>
            </a:r>
            <a:r>
              <a:rPr lang="es-ES_tradnl" dirty="0" err="1"/>
              <a:t>star</a:t>
            </a:r>
            <a:r>
              <a:rPr lang="es-ES_tradnl" dirty="0"/>
              <a:t>, data </a:t>
            </a:r>
            <a:r>
              <a:rPr lang="es-ES_tradnl" dirty="0" err="1"/>
              <a:t>glitch</a:t>
            </a:r>
            <a:r>
              <a:rPr lang="es-ES_tradnl" dirty="0"/>
              <a:t>, </a:t>
            </a:r>
            <a:r>
              <a:rPr lang="es-ES_tradnl" dirty="0" err="1"/>
              <a:t>potential</a:t>
            </a:r>
            <a:r>
              <a:rPr lang="es-ES_tradnl" dirty="0"/>
              <a:t> </a:t>
            </a:r>
            <a:r>
              <a:rPr lang="es-ES_tradnl" dirty="0" err="1"/>
              <a:t>planet</a:t>
            </a:r>
            <a:r>
              <a:rPr lang="es-ES_tradnl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ACF93C-E133-0479-C095-D836A8781EF3}"/>
              </a:ext>
            </a:extLst>
          </p:cNvPr>
          <p:cNvSpPr txBox="1"/>
          <p:nvPr/>
        </p:nvSpPr>
        <p:spPr>
          <a:xfrm>
            <a:off x="4379158" y="4693605"/>
            <a:ext cx="71711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 err="1"/>
              <a:t>Results</a:t>
            </a:r>
            <a:r>
              <a:rPr lang="es-ES_tradnl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More </a:t>
            </a:r>
            <a:r>
              <a:rPr lang="es-ES_tradnl" dirty="0" err="1"/>
              <a:t>than</a:t>
            </a:r>
            <a:r>
              <a:rPr lang="es-ES_tradnl" dirty="0"/>
              <a:t> 100 new </a:t>
            </a:r>
            <a:r>
              <a:rPr lang="es-ES_tradnl" dirty="0" err="1"/>
              <a:t>planetary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 </a:t>
            </a:r>
            <a:r>
              <a:rPr lang="es-ES_tradnl" dirty="0" err="1"/>
              <a:t>identified</a:t>
            </a:r>
            <a:r>
              <a:rPr lang="es-ES_tradnl" dirty="0"/>
              <a:t> in Kepler data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70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B9B79-E75A-7D43-D487-595D4D915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649" y="333126"/>
            <a:ext cx="6770051" cy="667866"/>
          </a:xfrm>
        </p:spPr>
        <p:txBody>
          <a:bodyPr/>
          <a:lstStyle/>
          <a:p>
            <a:pPr marL="0" indent="0">
              <a:buNone/>
            </a:pP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forecasting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solar </a:t>
            </a:r>
            <a:r>
              <a:rPr lang="es-ES_tradnl" dirty="0" err="1"/>
              <a:t>flares</a:t>
            </a:r>
            <a:endParaRPr lang="es-ES_tradnl" dirty="0"/>
          </a:p>
        </p:txBody>
      </p:sp>
      <p:pic>
        <p:nvPicPr>
          <p:cNvPr id="6" name="Imagen 5" descr="Fuegos artificiales en el cielo&#10;&#10;Descripción generada automáticamente">
            <a:extLst>
              <a:ext uri="{FF2B5EF4-FFF2-40B4-BE49-F238E27FC236}">
                <a16:creationId xmlns:a16="http://schemas.microsoft.com/office/drawing/2014/main" id="{E84830B1-B246-16B0-EF93-8F64473C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86" y="3548684"/>
            <a:ext cx="5133054" cy="2887343"/>
          </a:xfrm>
          <a:prstGeom prst="rect">
            <a:avLst/>
          </a:prstGeom>
        </p:spPr>
      </p:pic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0A00D3B-6BE7-6F1D-E728-CFF5A690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4" y="1000992"/>
            <a:ext cx="7366951" cy="212024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C29F9D-282D-918A-0377-AB7F6B1489ED}"/>
              </a:ext>
            </a:extLst>
          </p:cNvPr>
          <p:cNvSpPr txBox="1"/>
          <p:nvPr/>
        </p:nvSpPr>
        <p:spPr>
          <a:xfrm>
            <a:off x="354649" y="3548684"/>
            <a:ext cx="5551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Catalog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actual solar X-</a:t>
            </a:r>
            <a:r>
              <a:rPr lang="es-ES_tradnl" dirty="0" err="1"/>
              <a:t>ray</a:t>
            </a:r>
            <a:r>
              <a:rPr lang="es-ES_tradnl" dirty="0"/>
              <a:t> </a:t>
            </a:r>
            <a:r>
              <a:rPr lang="es-ES_tradnl" dirty="0" err="1"/>
              <a:t>flares</a:t>
            </a:r>
            <a:r>
              <a:rPr lang="es-ES_tradnl" dirty="0"/>
              <a:t> </a:t>
            </a:r>
            <a:r>
              <a:rPr lang="es-ES_tradnl" dirty="0" err="1"/>
              <a:t>happened</a:t>
            </a:r>
            <a:r>
              <a:rPr lang="es-ES_tradnl" dirty="0"/>
              <a:t> </a:t>
            </a:r>
            <a:r>
              <a:rPr lang="es-ES_tradnl" dirty="0" err="1"/>
              <a:t>between</a:t>
            </a:r>
            <a:r>
              <a:rPr lang="es-ES_tradnl" dirty="0"/>
              <a:t> 2010 and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Categorization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solar </a:t>
            </a:r>
            <a:r>
              <a:rPr lang="es-ES_tradnl" dirty="0" err="1"/>
              <a:t>flare</a:t>
            </a:r>
            <a:r>
              <a:rPr lang="es-ES_tradnl" dirty="0"/>
              <a:t> </a:t>
            </a:r>
            <a:r>
              <a:rPr lang="es-ES_tradnl" dirty="0" err="1"/>
              <a:t>emerging</a:t>
            </a:r>
            <a:r>
              <a:rPr lang="es-ES_tradnl" dirty="0"/>
              <a:t> </a:t>
            </a:r>
            <a:r>
              <a:rPr lang="es-ES_tradnl" dirty="0" err="1"/>
              <a:t>regions</a:t>
            </a:r>
            <a:r>
              <a:rPr lang="es-ES_tradnl" dirty="0"/>
              <a:t> in 4 </a:t>
            </a:r>
            <a:r>
              <a:rPr lang="es-ES_tradnl" dirty="0" err="1"/>
              <a:t>categories</a:t>
            </a:r>
            <a:r>
              <a:rPr lang="es-ES_tradnl" dirty="0"/>
              <a:t> (B, C, M, X) </a:t>
            </a:r>
            <a:r>
              <a:rPr lang="es-ES_tradnl" dirty="0" err="1"/>
              <a:t>according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intensity</a:t>
            </a:r>
            <a:r>
              <a:rPr lang="es-ES_trad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Building</a:t>
            </a:r>
            <a:r>
              <a:rPr lang="es-ES_tradnl" dirty="0"/>
              <a:t> a data base </a:t>
            </a:r>
            <a:r>
              <a:rPr lang="es-ES_tradnl" dirty="0" err="1"/>
              <a:t>with</a:t>
            </a:r>
            <a:r>
              <a:rPr lang="es-ES_tradnl" dirty="0"/>
              <a:t> a set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physical</a:t>
            </a:r>
            <a:r>
              <a:rPr lang="es-ES_tradnl" dirty="0"/>
              <a:t> </a:t>
            </a:r>
            <a:r>
              <a:rPr lang="es-ES_tradnl" dirty="0" err="1"/>
              <a:t>parameters</a:t>
            </a:r>
            <a:r>
              <a:rPr lang="es-ES_tradnl" dirty="0"/>
              <a:t> </a:t>
            </a:r>
            <a:r>
              <a:rPr lang="es-ES_tradnl" dirty="0" err="1"/>
              <a:t>extracted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HMI </a:t>
            </a:r>
            <a:r>
              <a:rPr lang="es-ES_tradnl" dirty="0" err="1"/>
              <a:t>instrument</a:t>
            </a:r>
            <a:r>
              <a:rPr lang="es-ES_tradnl" dirty="0"/>
              <a:t> at </a:t>
            </a:r>
            <a:r>
              <a:rPr lang="es-ES_tradnl" dirty="0" err="1"/>
              <a:t>the</a:t>
            </a:r>
            <a:r>
              <a:rPr lang="es-ES_tradnl" dirty="0"/>
              <a:t> Solar Dynamics </a:t>
            </a:r>
            <a:r>
              <a:rPr lang="es-ES_tradnl" dirty="0" err="1"/>
              <a:t>Observatory</a:t>
            </a:r>
            <a:r>
              <a:rPr lang="es-ES_tradnl" dirty="0"/>
              <a:t> (SDO) at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flare</a:t>
            </a:r>
            <a:r>
              <a:rPr lang="es-ES_trad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Train a RF </a:t>
            </a:r>
            <a:r>
              <a:rPr lang="es-ES_tradnl" dirty="0" err="1"/>
              <a:t>classifier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data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predict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occurrence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different</a:t>
            </a:r>
            <a:r>
              <a:rPr lang="es-ES_tradnl" dirty="0"/>
              <a:t> </a:t>
            </a:r>
            <a:r>
              <a:rPr lang="es-ES_tradnl" dirty="0" err="1"/>
              <a:t>categories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flares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173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556D22A-4D1F-C4BB-0B92-A3BAF648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8" y="1086860"/>
            <a:ext cx="5112845" cy="51128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3AB2B2-A4CF-681A-27D9-A7F28DF6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24" y="4762500"/>
            <a:ext cx="6061956" cy="15083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6B45CE-5D68-4B60-61CB-4EF5EB986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26" y="1617284"/>
            <a:ext cx="2524876" cy="19847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7751354-DD6A-E35A-0CDF-2FCCFB513E17}"/>
              </a:ext>
            </a:extLst>
          </p:cNvPr>
          <p:cNvSpPr/>
          <p:nvPr/>
        </p:nvSpPr>
        <p:spPr>
          <a:xfrm>
            <a:off x="2716288" y="2411799"/>
            <a:ext cx="212104" cy="21393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6D28FC3-B462-F72E-0763-BE55C3D3B0FD}"/>
              </a:ext>
            </a:extLst>
          </p:cNvPr>
          <p:cNvSpPr/>
          <p:nvPr/>
        </p:nvSpPr>
        <p:spPr>
          <a:xfrm>
            <a:off x="5882524" y="1101974"/>
            <a:ext cx="6061956" cy="54229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065DC7E-0753-CF40-6ADC-220A7363B242}"/>
              </a:ext>
            </a:extLst>
          </p:cNvPr>
          <p:cNvCxnSpPr>
            <a:cxnSpLocks/>
          </p:cNvCxnSpPr>
          <p:nvPr/>
        </p:nvCxnSpPr>
        <p:spPr>
          <a:xfrm flipV="1">
            <a:off x="2928392" y="1101974"/>
            <a:ext cx="2954132" cy="1309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6A0DDC6-59D3-20D1-E12C-0BD8A48D2203}"/>
              </a:ext>
            </a:extLst>
          </p:cNvPr>
          <p:cNvCxnSpPr>
            <a:cxnSpLocks/>
          </p:cNvCxnSpPr>
          <p:nvPr/>
        </p:nvCxnSpPr>
        <p:spPr>
          <a:xfrm>
            <a:off x="2928392" y="2621821"/>
            <a:ext cx="2954132" cy="390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CC33062-8199-6967-A17C-49191952D71E}"/>
              </a:ext>
            </a:extLst>
          </p:cNvPr>
          <p:cNvSpPr txBox="1"/>
          <p:nvPr/>
        </p:nvSpPr>
        <p:spPr>
          <a:xfrm>
            <a:off x="9482071" y="1392877"/>
            <a:ext cx="203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SCIMES </a:t>
            </a:r>
            <a:r>
              <a:rPr lang="es-ES_tradnl" dirty="0" err="1"/>
              <a:t>segmentation</a:t>
            </a:r>
            <a:r>
              <a:rPr lang="es-ES_tradnl" dirty="0"/>
              <a:t> </a:t>
            </a:r>
            <a:r>
              <a:rPr lang="es-ES_tradnl" dirty="0" err="1"/>
              <a:t>algorithm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graph</a:t>
            </a:r>
            <a:r>
              <a:rPr lang="es-ES_tradnl" dirty="0"/>
              <a:t> </a:t>
            </a:r>
            <a:r>
              <a:rPr lang="es-ES_tradnl" dirty="0" err="1"/>
              <a:t>theory</a:t>
            </a:r>
            <a:endParaRPr lang="es-ES_tradn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2DCD071-D05A-50B3-B5C4-21AD8CC79F33}"/>
              </a:ext>
            </a:extLst>
          </p:cNvPr>
          <p:cNvSpPr txBox="1"/>
          <p:nvPr/>
        </p:nvSpPr>
        <p:spPr>
          <a:xfrm>
            <a:off x="6108224" y="4447392"/>
            <a:ext cx="344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Dendrogram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G305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6D07A71-C15C-2E1E-5FFD-142E79E63BF5}"/>
              </a:ext>
            </a:extLst>
          </p:cNvPr>
          <p:cNvSpPr txBox="1"/>
          <p:nvPr/>
        </p:nvSpPr>
        <p:spPr>
          <a:xfrm>
            <a:off x="9328533" y="2653276"/>
            <a:ext cx="259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000" dirty="0"/>
              <a:t>D. Colombo et al. (2015). MNRAS, 454, 2067</a:t>
            </a:r>
            <a:endParaRPr lang="es-ES" sz="1000" b="0" i="0" dirty="0">
              <a:solidFill>
                <a:srgbClr val="525254"/>
              </a:solidFill>
              <a:effectLst/>
              <a:latin typeface="Inter Var"/>
            </a:endParaRPr>
          </a:p>
          <a:p>
            <a:endParaRPr lang="es-ES_tradn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93D4977-6998-48DE-9673-DD39DA46C345}"/>
              </a:ext>
            </a:extLst>
          </p:cNvPr>
          <p:cNvSpPr txBox="1"/>
          <p:nvPr/>
        </p:nvSpPr>
        <p:spPr>
          <a:xfrm>
            <a:off x="483646" y="6271577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/>
              <a:t>F. Schuller et al, </a:t>
            </a:r>
            <a:r>
              <a:rPr lang="es-ES" sz="1000" b="0" i="0" dirty="0">
                <a:solidFill>
                  <a:srgbClr val="000000"/>
                </a:solidFill>
                <a:effectLst/>
              </a:rPr>
              <a:t>A&amp;A 601, A124 (2017)</a:t>
            </a:r>
            <a:br>
              <a:rPr lang="es-ES" sz="1000" dirty="0"/>
            </a:br>
            <a:endParaRPr lang="es-ES_tradnl" sz="10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FBA05B2-9DC5-A74B-E8CD-8E85A8581DE7}"/>
              </a:ext>
            </a:extLst>
          </p:cNvPr>
          <p:cNvSpPr txBox="1"/>
          <p:nvPr/>
        </p:nvSpPr>
        <p:spPr>
          <a:xfrm>
            <a:off x="9222260" y="6225411"/>
            <a:ext cx="27222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/>
              <a:t>P. </a:t>
            </a:r>
            <a:r>
              <a:rPr lang="es-ES_tradnl" sz="1000" dirty="0" err="1"/>
              <a:t>Mazumbar</a:t>
            </a:r>
            <a:r>
              <a:rPr lang="es-ES_tradnl" sz="1000" dirty="0"/>
              <a:t> et al. (2023) </a:t>
            </a:r>
            <a:r>
              <a:rPr lang="es-ES" sz="1000" b="0" i="0" dirty="0">
                <a:solidFill>
                  <a:srgbClr val="000000"/>
                </a:solidFill>
                <a:effectLst/>
              </a:rPr>
              <a:t>A&amp;A 656, A101 (2021)</a:t>
            </a:r>
            <a:endParaRPr lang="es-ES_tradnl" sz="1000" dirty="0"/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F8DE8122-5D93-C9D4-5AE6-52B77B00A6B4}"/>
              </a:ext>
            </a:extLst>
          </p:cNvPr>
          <p:cNvSpPr txBox="1">
            <a:spLocks/>
          </p:cNvSpPr>
          <p:nvPr/>
        </p:nvSpPr>
        <p:spPr>
          <a:xfrm>
            <a:off x="354649" y="333126"/>
            <a:ext cx="11507151" cy="667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/>
              <a:t>SEDIGISM</a:t>
            </a:r>
            <a:r>
              <a:rPr lang="es-ES_tradnl" baseline="30000" dirty="0"/>
              <a:t>*</a:t>
            </a:r>
            <a:r>
              <a:rPr lang="es-ES_tradnl" dirty="0"/>
              <a:t> </a:t>
            </a:r>
          </a:p>
          <a:p>
            <a:pPr marL="0" indent="0">
              <a:buNone/>
            </a:pPr>
            <a:r>
              <a:rPr lang="es-ES" b="1" i="0" baseline="30000" dirty="0">
                <a:solidFill>
                  <a:srgbClr val="200010"/>
                </a:solidFill>
                <a:effectLst/>
                <a:latin typeface="normal Times"/>
              </a:rPr>
              <a:t>*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Structure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,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Excitation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and Dynamics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of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the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Inner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Galactic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Interstellar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Medium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028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DAC59051-0B15-E940-7232-B8199575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28" y="153888"/>
            <a:ext cx="9558544" cy="64498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478E14-8454-E171-0B60-3E7CA4357EDF}"/>
              </a:ext>
            </a:extLst>
          </p:cNvPr>
          <p:cNvSpPr txBox="1"/>
          <p:nvPr/>
        </p:nvSpPr>
        <p:spPr>
          <a:xfrm>
            <a:off x="7315202" y="6449805"/>
            <a:ext cx="400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>
                <a:latin typeface="+mj-lt"/>
                <a:cs typeface="Dreaming Outloud Script Pro" panose="03050502040304050704" pitchFamily="66" charset="77"/>
              </a:rPr>
              <a:t>Source</a:t>
            </a:r>
            <a:r>
              <a:rPr lang="es-ES_tradnl" sz="1400" dirty="0">
                <a:latin typeface="+mj-lt"/>
                <a:cs typeface="Dreaming Outloud Script Pro" panose="03050502040304050704" pitchFamily="66" charset="77"/>
              </a:rPr>
              <a:t>: NASA ADS. https://</a:t>
            </a:r>
            <a:r>
              <a:rPr lang="es-ES_tradnl" sz="1400" dirty="0" err="1">
                <a:latin typeface="+mj-lt"/>
                <a:cs typeface="Dreaming Outloud Script Pro" panose="03050502040304050704" pitchFamily="66" charset="77"/>
              </a:rPr>
              <a:t>ui.adsabs.harvard.edu</a:t>
            </a:r>
            <a:r>
              <a:rPr lang="es-ES_tradnl" sz="1400" dirty="0">
                <a:latin typeface="+mj-lt"/>
                <a:cs typeface="Dreaming Outloud Script Pro" panose="03050502040304050704" pitchFamily="66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1977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D05C78B-7BB9-7143-65CE-32780CDAD1B2}"/>
              </a:ext>
            </a:extLst>
          </p:cNvPr>
          <p:cNvSpPr txBox="1">
            <a:spLocks/>
          </p:cNvSpPr>
          <p:nvPr/>
        </p:nvSpPr>
        <p:spPr>
          <a:xfrm>
            <a:off x="354649" y="333126"/>
            <a:ext cx="11507151" cy="667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/>
              <a:t>SEDIGISM</a:t>
            </a:r>
            <a:r>
              <a:rPr lang="es-ES_tradnl" baseline="30000" dirty="0"/>
              <a:t>*</a:t>
            </a:r>
            <a:r>
              <a:rPr lang="es-ES_tradnl" dirty="0"/>
              <a:t> </a:t>
            </a:r>
          </a:p>
          <a:p>
            <a:pPr marL="0" indent="0">
              <a:buNone/>
            </a:pPr>
            <a:r>
              <a:rPr lang="es-ES" b="1" i="0" baseline="30000" dirty="0">
                <a:solidFill>
                  <a:srgbClr val="200010"/>
                </a:solidFill>
                <a:effectLst/>
                <a:latin typeface="normal Times"/>
              </a:rPr>
              <a:t>*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Structure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,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Excitation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and Dynamics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of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the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Inner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Galactic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</a:t>
            </a:r>
            <a:r>
              <a:rPr lang="es-ES" b="1" i="0" dirty="0" err="1">
                <a:solidFill>
                  <a:srgbClr val="200010"/>
                </a:solidFill>
                <a:effectLst/>
                <a:latin typeface="normal Times"/>
              </a:rPr>
              <a:t>Interstellar</a:t>
            </a:r>
            <a:r>
              <a:rPr lang="es-ES" b="1" i="0" dirty="0">
                <a:solidFill>
                  <a:srgbClr val="200010"/>
                </a:solidFill>
                <a:effectLst/>
                <a:latin typeface="normal Times"/>
              </a:rPr>
              <a:t> Medium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dirty="0"/>
          </a:p>
        </p:txBody>
      </p:sp>
      <p:pic>
        <p:nvPicPr>
          <p:cNvPr id="11" name="Imagen 10" descr="Gráfico, Gráfico de dispersión&#10;&#10;Descripción generada automáticamente con confianza media">
            <a:extLst>
              <a:ext uri="{FF2B5EF4-FFF2-40B4-BE49-F238E27FC236}">
                <a16:creationId xmlns:a16="http://schemas.microsoft.com/office/drawing/2014/main" id="{C62FD97F-9000-E396-2B0D-A1A73EBDF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8" y="1292534"/>
            <a:ext cx="4650926" cy="51130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79628DC-6D55-F5F3-74AF-9312E42C821C}"/>
              </a:ext>
            </a:extLst>
          </p:cNvPr>
          <p:cNvSpPr txBox="1"/>
          <p:nvPr/>
        </p:nvSpPr>
        <p:spPr>
          <a:xfrm>
            <a:off x="5892036" y="1684421"/>
            <a:ext cx="4970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ES_tradnl" dirty="0" err="1"/>
              <a:t>Catalog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&gt;10.000 molecular </a:t>
            </a:r>
            <a:r>
              <a:rPr lang="es-ES_tradnl" dirty="0" err="1"/>
              <a:t>clouds</a:t>
            </a:r>
            <a:r>
              <a:rPr lang="es-ES_tradnl" dirty="0"/>
              <a:t> </a:t>
            </a:r>
            <a:r>
              <a:rPr lang="es-ES_tradnl" dirty="0" err="1"/>
              <a:t>identified</a:t>
            </a:r>
            <a:r>
              <a:rPr lang="es-ES_tradnl" dirty="0"/>
              <a:t>,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determination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br>
              <a:rPr lang="es-ES_tradnl" dirty="0"/>
            </a:br>
            <a:endParaRPr lang="es-ES_tradnl" dirty="0"/>
          </a:p>
          <a:p>
            <a:pPr marL="285750" indent="-285750">
              <a:buFont typeface="Wingdings" pitchFamily="2" charset="2"/>
              <a:buChar char="Ø"/>
            </a:pPr>
            <a:r>
              <a:rPr lang="es-ES_tradnl" dirty="0" err="1"/>
              <a:t>Determination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physical</a:t>
            </a:r>
            <a:r>
              <a:rPr lang="es-ES_tradnl" dirty="0"/>
              <a:t> </a:t>
            </a:r>
            <a:r>
              <a:rPr lang="es-ES_tradnl" dirty="0" err="1"/>
              <a:t>properties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clouds</a:t>
            </a:r>
            <a:r>
              <a:rPr lang="es-ES_tradnl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s-ES_tradnl" dirty="0"/>
          </a:p>
          <a:p>
            <a:pPr marL="285750" indent="-285750">
              <a:buFont typeface="Wingdings" pitchFamily="2" charset="2"/>
              <a:buChar char="Ø"/>
            </a:pPr>
            <a:r>
              <a:rPr lang="es-ES_tradnl" dirty="0" err="1"/>
              <a:t>Study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and </a:t>
            </a:r>
            <a:r>
              <a:rPr lang="es-ES_tradnl" dirty="0" err="1"/>
              <a:t>dynamics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clouds</a:t>
            </a:r>
            <a:r>
              <a:rPr lang="es-ES_tradnl" dirty="0"/>
              <a:t> as a </a:t>
            </a:r>
            <a:r>
              <a:rPr lang="es-ES_tradnl" dirty="0" err="1"/>
              <a:t>function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arm</a:t>
            </a:r>
            <a:r>
              <a:rPr lang="es-ES_tradnl" dirty="0"/>
              <a:t> </a:t>
            </a:r>
            <a:r>
              <a:rPr lang="es-ES_tradnl" dirty="0" err="1"/>
              <a:t>structures</a:t>
            </a:r>
            <a:r>
              <a:rPr lang="es-ES_tradnl" dirty="0"/>
              <a:t> </a:t>
            </a:r>
            <a:r>
              <a:rPr lang="es-ES_tradnl" dirty="0" err="1"/>
              <a:t>known</a:t>
            </a:r>
            <a:r>
              <a:rPr lang="es-ES_tradnl" dirty="0"/>
              <a:t> in </a:t>
            </a:r>
            <a:r>
              <a:rPr lang="es-ES_tradnl" dirty="0" err="1"/>
              <a:t>our</a:t>
            </a:r>
            <a:r>
              <a:rPr lang="es-ES_tradnl" dirty="0"/>
              <a:t> Galaxy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10C8B9-1A75-50D6-16A3-2B714253DE07}"/>
              </a:ext>
            </a:extLst>
          </p:cNvPr>
          <p:cNvSpPr txBox="1"/>
          <p:nvPr/>
        </p:nvSpPr>
        <p:spPr>
          <a:xfrm>
            <a:off x="3826237" y="6294041"/>
            <a:ext cx="293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000" dirty="0"/>
              <a:t>A. Duarte-Cabral et al. (2021). MNRAS, 500, 3027</a:t>
            </a:r>
            <a:endParaRPr lang="es-ES" sz="1000" b="0" i="0" dirty="0">
              <a:solidFill>
                <a:srgbClr val="525254"/>
              </a:solidFill>
              <a:effectLst/>
              <a:latin typeface="Inter Var"/>
            </a:endParaRPr>
          </a:p>
          <a:p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30061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BC400-FA01-509E-3823-2EF0D156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25" y="1355821"/>
            <a:ext cx="5781364" cy="1325563"/>
          </a:xfrm>
        </p:spPr>
        <p:txBody>
          <a:bodyPr/>
          <a:lstStyle/>
          <a:p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coming</a:t>
            </a:r>
            <a:r>
              <a:rPr lang="es-ES_tradnl" dirty="0"/>
              <a:t>…</a:t>
            </a:r>
          </a:p>
        </p:txBody>
      </p:sp>
      <p:pic>
        <p:nvPicPr>
          <p:cNvPr id="4" name="Imagen 3" descr="Personas comiendo en una mesa&#10;&#10;Descripción generada automáticamente con confianza media">
            <a:extLst>
              <a:ext uri="{FF2B5EF4-FFF2-40B4-BE49-F238E27FC236}">
                <a16:creationId xmlns:a16="http://schemas.microsoft.com/office/drawing/2014/main" id="{E2FFFB7B-0FB7-A7C6-E3AA-3444BC9B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489" y="3162642"/>
            <a:ext cx="4646511" cy="30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3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814C44A-6A54-C604-C444-E17B63BC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/>
              <a:t>LSST: </a:t>
            </a:r>
            <a:r>
              <a:rPr lang="es-ES_tradnl" sz="3200" dirty="0" err="1"/>
              <a:t>Massive</a:t>
            </a:r>
            <a:r>
              <a:rPr lang="es-ES_tradnl" sz="3200" dirty="0"/>
              <a:t> data </a:t>
            </a:r>
            <a:r>
              <a:rPr lang="es-ES_tradnl" sz="3200" dirty="0" err="1"/>
              <a:t>processing</a:t>
            </a:r>
            <a:r>
              <a:rPr lang="es-ES_tradnl" sz="3200" dirty="0"/>
              <a:t> in </a:t>
            </a:r>
            <a:r>
              <a:rPr lang="es-ES_tradnl" sz="3200" dirty="0" err="1"/>
              <a:t>quasi</a:t>
            </a:r>
            <a:r>
              <a:rPr lang="es-ES_tradnl" sz="3200" dirty="0"/>
              <a:t> real time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554D73-7765-6AAB-61B8-014A80AF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37" y="4604100"/>
            <a:ext cx="1816346" cy="17255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5AC5B4F-3A85-D30B-2D31-330E957D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43" y="1390650"/>
            <a:ext cx="3923775" cy="29497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AC7E99-93B4-E717-B88E-C33C2B4F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037" y="0"/>
            <a:ext cx="2248187" cy="22481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BB9FE5-7329-4266-CABD-53A2C80CFA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88593" y="1736861"/>
            <a:ext cx="6806436" cy="459276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1A7A1A6-FDC2-E9A9-27D9-8E3B817CDFFF}"/>
              </a:ext>
            </a:extLst>
          </p:cNvPr>
          <p:cNvSpPr/>
          <p:nvPr/>
        </p:nvSpPr>
        <p:spPr>
          <a:xfrm>
            <a:off x="9969023" y="3173591"/>
            <a:ext cx="1113780" cy="23478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27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CDFFD2-F91B-55F3-B37C-36CEC705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1" y="500170"/>
            <a:ext cx="3031231" cy="30312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D0FD8-650A-9429-6D50-85EE2FB9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/>
              <a:t>LSST: </a:t>
            </a:r>
            <a:r>
              <a:rPr lang="es-ES_tradnl" sz="3200" dirty="0" err="1"/>
              <a:t>Massive</a:t>
            </a:r>
            <a:r>
              <a:rPr lang="es-ES_tradnl" sz="3200" dirty="0"/>
              <a:t> data </a:t>
            </a:r>
            <a:r>
              <a:rPr lang="es-ES_tradnl" sz="3200" dirty="0" err="1"/>
              <a:t>processing</a:t>
            </a:r>
            <a:r>
              <a:rPr lang="es-ES_tradnl" sz="3200" dirty="0"/>
              <a:t> in </a:t>
            </a:r>
            <a:r>
              <a:rPr lang="es-ES_tradnl" sz="3200" dirty="0" err="1"/>
              <a:t>near</a:t>
            </a:r>
            <a:r>
              <a:rPr lang="es-ES_tradnl" sz="3200" dirty="0"/>
              <a:t> real time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CF48D-136B-4161-3E97-5FD3F8C60417}"/>
              </a:ext>
            </a:extLst>
          </p:cNvPr>
          <p:cNvSpPr txBox="1"/>
          <p:nvPr/>
        </p:nvSpPr>
        <p:spPr>
          <a:xfrm>
            <a:off x="3258840" y="1439597"/>
            <a:ext cx="6945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s-ES_tradnl" dirty="0" err="1"/>
              <a:t>Cover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visible </a:t>
            </a:r>
            <a:r>
              <a:rPr lang="es-ES_tradnl" dirty="0" err="1"/>
              <a:t>sky</a:t>
            </a:r>
            <a:r>
              <a:rPr lang="es-ES_tradnl" dirty="0"/>
              <a:t> </a:t>
            </a:r>
            <a:r>
              <a:rPr lang="es-ES_tradnl" dirty="0" err="1"/>
              <a:t>every</a:t>
            </a:r>
            <a:r>
              <a:rPr lang="es-ES_tradnl" dirty="0"/>
              <a:t> 2-3 </a:t>
            </a:r>
            <a:r>
              <a:rPr lang="es-ES_tradnl" dirty="0" err="1"/>
              <a:t>nights</a:t>
            </a: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r>
              <a:rPr lang="es-ES_tradnl" dirty="0"/>
              <a:t>Exhaustive </a:t>
            </a:r>
            <a:r>
              <a:rPr lang="es-ES_tradnl" dirty="0" err="1"/>
              <a:t>study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transient</a:t>
            </a:r>
            <a:r>
              <a:rPr lang="es-ES_tradnl" dirty="0"/>
              <a:t> </a:t>
            </a:r>
            <a:r>
              <a:rPr lang="es-ES_tradnl" dirty="0" err="1"/>
              <a:t>sky</a:t>
            </a:r>
            <a:r>
              <a:rPr lang="es-ES_tradnl" dirty="0"/>
              <a:t>. </a:t>
            </a:r>
            <a:r>
              <a:rPr lang="es-ES_tradnl" dirty="0" err="1"/>
              <a:t>What</a:t>
            </a:r>
            <a:r>
              <a:rPr lang="es-ES_tradnl" dirty="0"/>
              <a:t> has </a:t>
            </a:r>
            <a:r>
              <a:rPr lang="es-ES_tradnl" dirty="0" err="1"/>
              <a:t>changed</a:t>
            </a:r>
            <a:r>
              <a:rPr lang="es-ES_tradnl" dirty="0"/>
              <a:t>?</a:t>
            </a:r>
          </a:p>
          <a:p>
            <a:pPr marL="285750" indent="-285750">
              <a:buFont typeface="Wingdings" pitchFamily="2" charset="2"/>
              <a:buChar char="q"/>
            </a:pP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r>
              <a:rPr lang="es-ES_tradnl" dirty="0" err="1"/>
              <a:t>About</a:t>
            </a:r>
            <a:r>
              <a:rPr lang="es-ES_tradnl" dirty="0"/>
              <a:t> 10 </a:t>
            </a:r>
            <a:r>
              <a:rPr lang="es-ES_tradnl" dirty="0" err="1"/>
              <a:t>million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alerts</a:t>
            </a:r>
            <a:r>
              <a:rPr lang="es-ES_tradnl" dirty="0"/>
              <a:t> per </a:t>
            </a:r>
            <a:r>
              <a:rPr lang="es-ES_tradnl" dirty="0" err="1"/>
              <a:t>night</a:t>
            </a:r>
            <a:r>
              <a:rPr lang="es-ES_tradnl" dirty="0"/>
              <a:t> (20.000 </a:t>
            </a:r>
            <a:r>
              <a:rPr lang="es-ES_tradnl" dirty="0" err="1"/>
              <a:t>alerts</a:t>
            </a:r>
            <a:r>
              <a:rPr lang="es-ES_tradnl" dirty="0"/>
              <a:t> per minute)</a:t>
            </a:r>
          </a:p>
          <a:p>
            <a:pPr marL="285750" indent="-285750">
              <a:buFont typeface="Wingdings" pitchFamily="2" charset="2"/>
              <a:buChar char="q"/>
            </a:pP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r>
              <a:rPr lang="es-ES_tradnl" dirty="0" err="1"/>
              <a:t>Latency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alert</a:t>
            </a:r>
            <a:r>
              <a:rPr lang="es-ES_tradnl" dirty="0"/>
              <a:t>: 60 </a:t>
            </a:r>
            <a:r>
              <a:rPr lang="es-ES_tradnl" dirty="0" err="1"/>
              <a:t>seconds</a:t>
            </a: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endParaRPr lang="es-ES_tradnl" dirty="0"/>
          </a:p>
          <a:p>
            <a:pPr marL="285750" indent="-285750">
              <a:buFont typeface="Wingdings" pitchFamily="2" charset="2"/>
              <a:buChar char="q"/>
            </a:pPr>
            <a:r>
              <a:rPr lang="es-ES_tradnl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alerts</a:t>
            </a:r>
            <a:r>
              <a:rPr lang="es-ES_tradnl" dirty="0"/>
              <a:t> are crucial </a:t>
            </a:r>
            <a:r>
              <a:rPr lang="es-ES_tradnl" dirty="0" err="1"/>
              <a:t>to</a:t>
            </a:r>
            <a:r>
              <a:rPr lang="es-ES_tradnl" dirty="0"/>
              <a:t> decide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workflow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follow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s-ES_tradnl" dirty="0"/>
              <a:t>Supernova?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s-ES_tradnl" dirty="0"/>
              <a:t>NEO?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s-ES_tradnl" dirty="0"/>
              <a:t>Variable </a:t>
            </a:r>
            <a:r>
              <a:rPr lang="es-ES_tradnl" dirty="0" err="1"/>
              <a:t>star</a:t>
            </a:r>
            <a:r>
              <a:rPr lang="es-ES_tradnl" dirty="0"/>
              <a:t>?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s-ES_tradnl" dirty="0"/>
              <a:t>Micro </a:t>
            </a:r>
            <a:r>
              <a:rPr lang="es-ES_tradnl" dirty="0" err="1"/>
              <a:t>lensing</a:t>
            </a:r>
            <a:r>
              <a:rPr lang="es-ES_tradnl" dirty="0"/>
              <a:t>?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s-ES_tradnl" dirty="0"/>
              <a:t>New </a:t>
            </a:r>
            <a:r>
              <a:rPr lang="es-ES_tradnl" dirty="0" err="1"/>
              <a:t>cool</a:t>
            </a:r>
            <a:r>
              <a:rPr lang="es-ES_tradnl" dirty="0"/>
              <a:t> </a:t>
            </a:r>
            <a:r>
              <a:rPr lang="es-ES_tradnl" dirty="0" err="1"/>
              <a:t>stuff</a:t>
            </a:r>
            <a:r>
              <a:rPr lang="es-ES_tradnl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490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56E0CD8-4774-1A70-BE84-F6B26949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/>
              <a:t>LSST </a:t>
            </a:r>
            <a:r>
              <a:rPr lang="es-ES_tradnl" sz="3200" dirty="0" err="1"/>
              <a:t>prototype</a:t>
            </a:r>
            <a:r>
              <a:rPr lang="es-ES_tradnl" sz="3200" dirty="0"/>
              <a:t>: </a:t>
            </a:r>
            <a:r>
              <a:rPr lang="es-ES_tradnl" sz="3200" dirty="0" err="1"/>
              <a:t>Zwicky</a:t>
            </a:r>
            <a:r>
              <a:rPr lang="es-ES_tradnl" sz="3200" dirty="0"/>
              <a:t> </a:t>
            </a:r>
            <a:r>
              <a:rPr lang="es-ES_tradnl" sz="3200" dirty="0" err="1"/>
              <a:t>Transient</a:t>
            </a:r>
            <a:r>
              <a:rPr lang="es-ES_tradnl" sz="3200" dirty="0"/>
              <a:t> </a:t>
            </a:r>
            <a:r>
              <a:rPr lang="es-ES_tradnl" sz="3200" dirty="0" err="1"/>
              <a:t>Facility</a:t>
            </a:r>
            <a:r>
              <a:rPr lang="es-ES_tradnl" sz="3200" dirty="0"/>
              <a:t> (ZTF)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EB07C8-849F-C56D-DE41-B5A18619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20" y="4832689"/>
            <a:ext cx="1815324" cy="997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FCBCCE-F66E-DBC9-3DD1-6491DF32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98" y="1497699"/>
            <a:ext cx="1866395" cy="7348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A0E42B-612A-798D-B4CC-A43FD2F5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206" y="2902892"/>
            <a:ext cx="1412353" cy="11225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1C50E3-1FD0-A6FD-186F-AE13A501FEEC}"/>
              </a:ext>
            </a:extLst>
          </p:cNvPr>
          <p:cNvSpPr txBox="1"/>
          <p:nvPr/>
        </p:nvSpPr>
        <p:spPr>
          <a:xfrm>
            <a:off x="7789650" y="5835272"/>
            <a:ext cx="3827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Andale Mono" panose="020B0509000000000004" pitchFamily="49" charset="0"/>
              </a:rPr>
              <a:t>https://</a:t>
            </a:r>
            <a:r>
              <a:rPr lang="es-ES_tradnl" dirty="0" err="1">
                <a:latin typeface="Andale Mono" panose="020B0509000000000004" pitchFamily="49" charset="0"/>
              </a:rPr>
              <a:t>fink-broker.org</a:t>
            </a:r>
            <a:r>
              <a:rPr lang="es-ES_tradnl" dirty="0">
                <a:latin typeface="Andale Mono" panose="020B0509000000000004" pitchFamily="49" charset="0"/>
              </a:rPr>
              <a:t>/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2E8251-8C60-A625-386E-38E640248286}"/>
              </a:ext>
            </a:extLst>
          </p:cNvPr>
          <p:cNvSpPr txBox="1"/>
          <p:nvPr/>
        </p:nvSpPr>
        <p:spPr>
          <a:xfrm>
            <a:off x="8048728" y="2389157"/>
            <a:ext cx="4054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Andale Mono" panose="020B0509000000000004" pitchFamily="49" charset="0"/>
              </a:rPr>
              <a:t>https://</a:t>
            </a:r>
            <a:r>
              <a:rPr lang="es-ES_tradnl" dirty="0" err="1">
                <a:latin typeface="Andale Mono" panose="020B0509000000000004" pitchFamily="49" charset="0"/>
              </a:rPr>
              <a:t>alerce.science</a:t>
            </a:r>
            <a:r>
              <a:rPr lang="es-ES_tradnl" dirty="0">
                <a:latin typeface="Andale Mono" panose="020B0509000000000004" pitchFamily="49" charset="0"/>
              </a:rPr>
              <a:t>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591CC8-7E70-DE69-650F-54626C8DF8B7}"/>
              </a:ext>
            </a:extLst>
          </p:cNvPr>
          <p:cNvSpPr txBox="1"/>
          <p:nvPr/>
        </p:nvSpPr>
        <p:spPr>
          <a:xfrm>
            <a:off x="7504330" y="4109455"/>
            <a:ext cx="439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Andale Mono" panose="020B0509000000000004" pitchFamily="49" charset="0"/>
              </a:rPr>
              <a:t>https://</a:t>
            </a:r>
            <a:r>
              <a:rPr lang="es-ES_tradnl" dirty="0" err="1">
                <a:latin typeface="Andale Mono" panose="020B0509000000000004" pitchFamily="49" charset="0"/>
              </a:rPr>
              <a:t>antares.noirlab.edu</a:t>
            </a:r>
            <a:r>
              <a:rPr lang="es-ES_tradnl" dirty="0">
                <a:latin typeface="Andale Mono" panose="020B0509000000000004" pitchFamily="49" charset="0"/>
              </a:rPr>
              <a:t>/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C6F9871-8EDC-0F70-40EB-447F1357CE26}"/>
              </a:ext>
            </a:extLst>
          </p:cNvPr>
          <p:cNvSpPr txBox="1"/>
          <p:nvPr/>
        </p:nvSpPr>
        <p:spPr>
          <a:xfrm>
            <a:off x="422791" y="1526452"/>
            <a:ext cx="7513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Several</a:t>
            </a:r>
            <a:r>
              <a:rPr lang="es-ES_tradnl" dirty="0"/>
              <a:t> </a:t>
            </a:r>
            <a:r>
              <a:rPr lang="es-ES_tradnl" dirty="0" err="1"/>
              <a:t>brokers</a:t>
            </a:r>
            <a:r>
              <a:rPr lang="es-ES_tradnl" dirty="0"/>
              <a:t> </a:t>
            </a:r>
            <a:r>
              <a:rPr lang="es-ES_tradnl" dirty="0" err="1"/>
              <a:t>becoming</a:t>
            </a:r>
            <a:r>
              <a:rPr lang="es-ES_tradnl" dirty="0"/>
              <a:t> </a:t>
            </a:r>
            <a:r>
              <a:rPr lang="es-ES_tradnl" dirty="0" err="1"/>
              <a:t>specialized</a:t>
            </a:r>
            <a:r>
              <a:rPr lang="es-ES_tradnl" dirty="0"/>
              <a:t> in </a:t>
            </a:r>
            <a:r>
              <a:rPr lang="es-ES_tradnl" dirty="0" err="1"/>
              <a:t>classification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alerts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ZTF 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BC73413-BA1F-63F9-4879-F79E8CFF3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91" y="2758489"/>
            <a:ext cx="6172504" cy="247587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CCCA834-03D4-CD95-0762-CB9425EC6E81}"/>
              </a:ext>
            </a:extLst>
          </p:cNvPr>
          <p:cNvSpPr/>
          <p:nvPr/>
        </p:nvSpPr>
        <p:spPr>
          <a:xfrm>
            <a:off x="5267739" y="3326296"/>
            <a:ext cx="874644" cy="443948"/>
          </a:xfrm>
          <a:prstGeom prst="rect">
            <a:avLst/>
          </a:prstGeom>
          <a:solidFill>
            <a:srgbClr val="DFE7F2"/>
          </a:solidFill>
          <a:ln w="28575">
            <a:solidFill>
              <a:srgbClr val="4E85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</a:t>
            </a:r>
            <a:endParaRPr lang="es-ES_tradnl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4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548C9B5-67DF-3A7E-B89E-C300A96E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/>
              <a:t>LSST </a:t>
            </a:r>
            <a:r>
              <a:rPr lang="es-ES_tradnl" sz="3200" dirty="0" err="1"/>
              <a:t>prototype</a:t>
            </a:r>
            <a:r>
              <a:rPr lang="es-ES_tradnl" sz="3200" dirty="0"/>
              <a:t>: </a:t>
            </a:r>
            <a:r>
              <a:rPr lang="es-ES_tradnl" sz="3200" dirty="0" err="1"/>
              <a:t>Zwicky</a:t>
            </a:r>
            <a:r>
              <a:rPr lang="es-ES_tradnl" sz="3200" dirty="0"/>
              <a:t> </a:t>
            </a:r>
            <a:r>
              <a:rPr lang="es-ES_tradnl" sz="3200" dirty="0" err="1"/>
              <a:t>Transient</a:t>
            </a:r>
            <a:r>
              <a:rPr lang="es-ES_tradnl" sz="3200" dirty="0"/>
              <a:t> </a:t>
            </a:r>
            <a:r>
              <a:rPr lang="es-ES_tradnl" sz="3200" dirty="0" err="1"/>
              <a:t>Facility</a:t>
            </a:r>
            <a:r>
              <a:rPr lang="es-ES_tradnl" sz="3200" dirty="0"/>
              <a:t> (ZTF)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2F7D80E-3A08-ED7F-FAE0-34630A49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" y="1120656"/>
            <a:ext cx="8934907" cy="51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0B56D07-17C4-76E8-E6E3-1D3E4404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" y="1120656"/>
            <a:ext cx="8934907" cy="510138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7AD5C33-4DEA-CD9F-5378-A431037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49648"/>
            <a:ext cx="10515600" cy="341184"/>
          </a:xfrm>
        </p:spPr>
        <p:txBody>
          <a:bodyPr>
            <a:noAutofit/>
          </a:bodyPr>
          <a:lstStyle/>
          <a:p>
            <a:r>
              <a:rPr lang="es-ES_tradnl" sz="3200" dirty="0"/>
              <a:t>LSST </a:t>
            </a:r>
            <a:r>
              <a:rPr lang="es-ES_tradnl" sz="3200" dirty="0" err="1"/>
              <a:t>prototype</a:t>
            </a:r>
            <a:r>
              <a:rPr lang="es-ES_tradnl" sz="3200" dirty="0"/>
              <a:t>: </a:t>
            </a:r>
            <a:r>
              <a:rPr lang="es-ES_tradnl" sz="3200" dirty="0" err="1"/>
              <a:t>Zwicky</a:t>
            </a:r>
            <a:r>
              <a:rPr lang="es-ES_tradnl" sz="3200" dirty="0"/>
              <a:t> </a:t>
            </a:r>
            <a:r>
              <a:rPr lang="es-ES_tradnl" sz="3200" dirty="0" err="1"/>
              <a:t>Transient</a:t>
            </a:r>
            <a:r>
              <a:rPr lang="es-ES_tradnl" sz="3200" dirty="0"/>
              <a:t> </a:t>
            </a:r>
            <a:r>
              <a:rPr lang="es-ES_tradnl" sz="3200" dirty="0" err="1"/>
              <a:t>Facility</a:t>
            </a:r>
            <a:r>
              <a:rPr lang="es-ES_tradnl" sz="3200" dirty="0"/>
              <a:t> (ZTF)</a:t>
            </a: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B41CF65-3EC7-BFDA-0F20-D8E42413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73" y="962526"/>
            <a:ext cx="5952886" cy="563575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F2E5E25-8BCC-07D0-202E-045FC5D4D20A}"/>
              </a:ext>
            </a:extLst>
          </p:cNvPr>
          <p:cNvSpPr/>
          <p:nvPr/>
        </p:nvSpPr>
        <p:spPr>
          <a:xfrm>
            <a:off x="3863855" y="3031958"/>
            <a:ext cx="680644" cy="2406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784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52582-7CE2-5D2C-965D-4C9454CC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Bibliography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A9F01A-5B78-5645-541F-D4C8507A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43" y="1532238"/>
            <a:ext cx="11219935" cy="4960637"/>
          </a:xfrm>
        </p:spPr>
        <p:txBody>
          <a:bodyPr>
            <a:normAutofit/>
          </a:bodyPr>
          <a:lstStyle/>
          <a:p>
            <a:r>
              <a:rPr lang="es-ES_tradnl" sz="1800" dirty="0" err="1"/>
              <a:t>Dalya</a:t>
            </a:r>
            <a:r>
              <a:rPr lang="es-ES_tradnl" sz="1800" dirty="0"/>
              <a:t> </a:t>
            </a:r>
            <a:r>
              <a:rPr lang="es-ES_tradnl" sz="1800" dirty="0" err="1"/>
              <a:t>Baron</a:t>
            </a:r>
            <a:r>
              <a:rPr lang="es-ES_tradnl" sz="1800" dirty="0"/>
              <a:t> (2019). </a:t>
            </a:r>
            <a:r>
              <a:rPr lang="es-ES_tradnl" sz="1800" i="1" dirty="0"/>
              <a:t>Machine </a:t>
            </a:r>
            <a:r>
              <a:rPr lang="es-ES_tradnl" sz="1800" i="1" dirty="0" err="1"/>
              <a:t>Learning</a:t>
            </a:r>
            <a:r>
              <a:rPr lang="es-ES_tradnl" sz="1800" i="1" dirty="0"/>
              <a:t> in </a:t>
            </a:r>
            <a:r>
              <a:rPr lang="es-ES_tradnl" sz="1800" i="1" dirty="0" err="1"/>
              <a:t>Astronomy</a:t>
            </a:r>
            <a:r>
              <a:rPr lang="es-ES_tradnl" sz="1800" i="1" dirty="0"/>
              <a:t>: A </a:t>
            </a:r>
            <a:r>
              <a:rPr lang="es-ES_tradnl" sz="1800" i="1" dirty="0" err="1"/>
              <a:t>practical</a:t>
            </a:r>
            <a:r>
              <a:rPr lang="es-ES_tradnl" sz="1800" i="1" dirty="0"/>
              <a:t> </a:t>
            </a:r>
            <a:r>
              <a:rPr lang="es-ES_tradnl" sz="1800" i="1" dirty="0" err="1"/>
              <a:t>overview</a:t>
            </a:r>
            <a:r>
              <a:rPr lang="es-ES_tradnl" sz="1800" i="1" dirty="0"/>
              <a:t>.</a:t>
            </a:r>
            <a:r>
              <a:rPr lang="es-ES_tradnl" sz="1800" dirty="0"/>
              <a:t> arXiv:1904.07248v1</a:t>
            </a:r>
          </a:p>
          <a:p>
            <a:r>
              <a:rPr lang="es-ES_tradnl" sz="1800" dirty="0"/>
              <a:t>Christopher J. </a:t>
            </a:r>
            <a:r>
              <a:rPr lang="es-ES_tradnl" sz="1800" dirty="0" err="1"/>
              <a:t>Fluke</a:t>
            </a:r>
            <a:r>
              <a:rPr lang="es-ES_tradnl" sz="1800" dirty="0"/>
              <a:t> &amp; Colin Jacobs (2019). </a:t>
            </a:r>
            <a:r>
              <a:rPr lang="es-ES_tradnl" sz="1800" i="1" dirty="0" err="1"/>
              <a:t>Surveying</a:t>
            </a:r>
            <a:r>
              <a:rPr lang="es-ES_tradnl" sz="1800" i="1" dirty="0"/>
              <a:t> </a:t>
            </a:r>
            <a:r>
              <a:rPr lang="es-ES_tradnl" sz="1800" i="1" dirty="0" err="1"/>
              <a:t>the</a:t>
            </a:r>
            <a:r>
              <a:rPr lang="es-ES_tradnl" sz="1800" i="1" dirty="0"/>
              <a:t> </a:t>
            </a:r>
            <a:r>
              <a:rPr lang="es-ES_tradnl" sz="1800" i="1" dirty="0" err="1"/>
              <a:t>reach</a:t>
            </a:r>
            <a:r>
              <a:rPr lang="es-ES_tradnl" sz="1800" i="1" dirty="0"/>
              <a:t> and </a:t>
            </a:r>
            <a:r>
              <a:rPr lang="es-ES_tradnl" sz="1800" i="1" dirty="0" err="1"/>
              <a:t>maturity</a:t>
            </a:r>
            <a:r>
              <a:rPr lang="es-ES_tradnl" sz="1800" i="1" dirty="0"/>
              <a:t> </a:t>
            </a:r>
            <a:r>
              <a:rPr lang="es-ES_tradnl" sz="1800" i="1" dirty="0" err="1"/>
              <a:t>of</a:t>
            </a:r>
            <a:r>
              <a:rPr lang="es-ES_tradnl" sz="1800" i="1" dirty="0"/>
              <a:t> machine </a:t>
            </a:r>
            <a:r>
              <a:rPr lang="es-ES_tradnl" sz="1800" i="1" dirty="0" err="1"/>
              <a:t>learning</a:t>
            </a:r>
            <a:r>
              <a:rPr lang="es-ES_tradnl" sz="1800" i="1" dirty="0"/>
              <a:t> and artificial </a:t>
            </a:r>
            <a:r>
              <a:rPr lang="es-ES_tradnl" sz="1800" i="1" dirty="0" err="1"/>
              <a:t>intelligence</a:t>
            </a:r>
            <a:r>
              <a:rPr lang="es-ES_tradnl" sz="1800" i="1" dirty="0"/>
              <a:t> in </a:t>
            </a:r>
            <a:r>
              <a:rPr lang="es-ES_tradnl" sz="1800" i="1" dirty="0" err="1"/>
              <a:t>astronomy</a:t>
            </a:r>
            <a:r>
              <a:rPr lang="es-ES_tradnl" sz="1800" dirty="0"/>
              <a:t>. </a:t>
            </a:r>
            <a:r>
              <a:rPr lang="es-ES_tradnl" sz="1800" dirty="0" err="1"/>
              <a:t>WIREs</a:t>
            </a:r>
            <a:r>
              <a:rPr lang="es-ES_tradnl" sz="1800" dirty="0"/>
              <a:t> Data </a:t>
            </a:r>
            <a:r>
              <a:rPr lang="es-ES_tradnl" sz="1800" dirty="0" err="1"/>
              <a:t>Mining</a:t>
            </a:r>
            <a:r>
              <a:rPr lang="es-ES_tradnl" sz="1800" dirty="0"/>
              <a:t> </a:t>
            </a:r>
            <a:r>
              <a:rPr lang="es-ES_tradnl" sz="1800" dirty="0" err="1"/>
              <a:t>Knowl</a:t>
            </a:r>
            <a:r>
              <a:rPr lang="es-ES_tradnl" sz="1800" dirty="0"/>
              <a:t> </a:t>
            </a:r>
            <a:r>
              <a:rPr lang="es-ES_tradnl" sz="1800" dirty="0" err="1"/>
              <a:t>Discov</a:t>
            </a:r>
            <a:r>
              <a:rPr lang="es-ES_tradnl" sz="1800" dirty="0"/>
              <a:t>. 2020;10:e1349. </a:t>
            </a:r>
            <a:r>
              <a:rPr lang="es-ES_tradnl" sz="1800" dirty="0">
                <a:hlinkClick r:id="rId2"/>
              </a:rPr>
              <a:t>https:</a:t>
            </a:r>
            <a:r>
              <a:rPr lang="es-ES_tradnl" sz="1800" dirty="0">
                <a:sym typeface="Wingdings" pitchFamily="2" charset="2"/>
                <a:hlinkClick r:id="rId2"/>
              </a:rPr>
              <a:t>//doi.org/10.1002/widm.1349</a:t>
            </a:r>
            <a:endParaRPr lang="es-ES_tradnl" sz="1800" dirty="0"/>
          </a:p>
          <a:p>
            <a:r>
              <a:rPr lang="es-ES_tradnl" sz="1800" dirty="0" err="1"/>
              <a:t>Željko</a:t>
            </a:r>
            <a:r>
              <a:rPr lang="es-ES_tradnl" sz="1800" dirty="0"/>
              <a:t> </a:t>
            </a:r>
            <a:r>
              <a:rPr lang="es-ES_tradnl" sz="1800" dirty="0" err="1"/>
              <a:t>Ivezić</a:t>
            </a:r>
            <a:r>
              <a:rPr lang="es-ES_tradnl" sz="1800" dirty="0"/>
              <a:t>,  Andrew J. Connolly, Jacob T. </a:t>
            </a:r>
            <a:r>
              <a:rPr lang="es-ES_tradnl" sz="1800" dirty="0" err="1"/>
              <a:t>Vanderplas</a:t>
            </a:r>
            <a:r>
              <a:rPr lang="es-ES_tradnl" sz="1800" dirty="0"/>
              <a:t> &amp; Alexander Gray (2020). </a:t>
            </a:r>
            <a:r>
              <a:rPr lang="es-ES_tradnl" sz="1800" i="1" dirty="0" err="1"/>
              <a:t>Statistics</a:t>
            </a:r>
            <a:r>
              <a:rPr lang="es-ES_tradnl" sz="1800" i="1" dirty="0"/>
              <a:t>, data </a:t>
            </a:r>
            <a:r>
              <a:rPr lang="es-ES_tradnl" sz="1800" i="1" dirty="0" err="1"/>
              <a:t>mining</a:t>
            </a:r>
            <a:r>
              <a:rPr lang="es-ES_tradnl" sz="1800" i="1" dirty="0"/>
              <a:t> and machine </a:t>
            </a:r>
            <a:r>
              <a:rPr lang="es-ES_tradnl" sz="1800" i="1" dirty="0" err="1"/>
              <a:t>learning</a:t>
            </a:r>
            <a:r>
              <a:rPr lang="es-ES_tradnl" sz="1800" i="1" dirty="0"/>
              <a:t> in </a:t>
            </a:r>
            <a:r>
              <a:rPr lang="es-ES_tradnl" sz="1800" i="1" dirty="0" err="1"/>
              <a:t>astronomy</a:t>
            </a:r>
            <a:r>
              <a:rPr lang="es-ES_tradnl" sz="1800" i="1" dirty="0"/>
              <a:t>: A </a:t>
            </a:r>
            <a:r>
              <a:rPr lang="es-ES_tradnl" sz="1800" i="1" dirty="0" err="1"/>
              <a:t>practical</a:t>
            </a:r>
            <a:r>
              <a:rPr lang="es-ES_tradnl" sz="1800" i="1" dirty="0"/>
              <a:t> Python guide </a:t>
            </a:r>
            <a:r>
              <a:rPr lang="es-ES_tradnl" sz="1800" i="1" dirty="0" err="1"/>
              <a:t>for</a:t>
            </a:r>
            <a:r>
              <a:rPr lang="es-ES_tradnl" sz="1800" i="1" dirty="0"/>
              <a:t> </a:t>
            </a:r>
            <a:r>
              <a:rPr lang="es-ES_tradnl" sz="1800" i="1" dirty="0" err="1"/>
              <a:t>the</a:t>
            </a:r>
            <a:r>
              <a:rPr lang="es-ES_tradnl" sz="1800" i="1" dirty="0"/>
              <a:t> </a:t>
            </a:r>
            <a:r>
              <a:rPr lang="es-ES_tradnl" sz="1800" i="1" dirty="0" err="1"/>
              <a:t>analysis</a:t>
            </a:r>
            <a:r>
              <a:rPr lang="es-ES_tradnl" sz="1800" i="1" dirty="0"/>
              <a:t> </a:t>
            </a:r>
            <a:r>
              <a:rPr lang="es-ES_tradnl" sz="1800" i="1" dirty="0" err="1"/>
              <a:t>of</a:t>
            </a:r>
            <a:r>
              <a:rPr lang="es-ES_tradnl" sz="1800" i="1" dirty="0"/>
              <a:t> </a:t>
            </a:r>
            <a:r>
              <a:rPr lang="es-ES_tradnl" sz="1800" i="1" dirty="0" err="1"/>
              <a:t>survey</a:t>
            </a:r>
            <a:r>
              <a:rPr lang="es-ES_tradnl" sz="1800" i="1" dirty="0"/>
              <a:t> data (2nd Ed)</a:t>
            </a:r>
            <a:r>
              <a:rPr lang="es-ES_tradnl" sz="1800" dirty="0"/>
              <a:t>. Cambridge </a:t>
            </a:r>
            <a:r>
              <a:rPr lang="es-ES_tradnl" sz="1800" dirty="0" err="1"/>
              <a:t>University</a:t>
            </a:r>
            <a:r>
              <a:rPr lang="es-ES_tradnl" sz="1800" dirty="0"/>
              <a:t> </a:t>
            </a:r>
            <a:r>
              <a:rPr lang="es-ES_tradnl" sz="1800" dirty="0" err="1"/>
              <a:t>Press</a:t>
            </a:r>
            <a:r>
              <a:rPr lang="es-ES_tradnl" sz="1800" dirty="0"/>
              <a:t>.</a:t>
            </a:r>
          </a:p>
          <a:p>
            <a:r>
              <a:rPr lang="es-ES_tradnl" sz="1800" dirty="0"/>
              <a:t>José V. Rodríguez, Ignacio Rodríguez-Rodríguez, </a:t>
            </a:r>
            <a:r>
              <a:rPr lang="es-ES_tradnl" sz="1800" dirty="0" err="1"/>
              <a:t>Wai</a:t>
            </a:r>
            <a:r>
              <a:rPr lang="es-ES_tradnl" sz="1800" dirty="0"/>
              <a:t> </a:t>
            </a:r>
            <a:r>
              <a:rPr lang="es-ES_tradnl" sz="1800" dirty="0" err="1"/>
              <a:t>Lok</a:t>
            </a:r>
            <a:r>
              <a:rPr lang="es-ES_tradnl" sz="1800" dirty="0"/>
              <a:t> </a:t>
            </a:r>
            <a:r>
              <a:rPr lang="es-ES_tradnl" sz="1800" dirty="0" err="1"/>
              <a:t>Woo</a:t>
            </a:r>
            <a:r>
              <a:rPr lang="es-ES_tradnl" sz="1800" i="1" dirty="0"/>
              <a:t> </a:t>
            </a:r>
            <a:r>
              <a:rPr lang="es-ES_tradnl" sz="1800" dirty="0"/>
              <a:t>(2022)</a:t>
            </a:r>
            <a:r>
              <a:rPr lang="es-ES_tradnl" sz="1800" i="1" dirty="0"/>
              <a:t>. </a:t>
            </a:r>
            <a:r>
              <a:rPr lang="es-ES_tradnl" sz="1800" i="1" dirty="0" err="1"/>
              <a:t>On</a:t>
            </a:r>
            <a:r>
              <a:rPr lang="es-ES_tradnl" sz="1800" i="1" dirty="0"/>
              <a:t> </a:t>
            </a:r>
            <a:r>
              <a:rPr lang="es-ES_tradnl" sz="1800" i="1" dirty="0" err="1"/>
              <a:t>the</a:t>
            </a:r>
            <a:r>
              <a:rPr lang="es-ES_tradnl" sz="1800" i="1" dirty="0"/>
              <a:t> </a:t>
            </a:r>
            <a:r>
              <a:rPr lang="es-ES_tradnl" sz="1800" i="1" dirty="0" err="1"/>
              <a:t>application</a:t>
            </a:r>
            <a:r>
              <a:rPr lang="es-ES_tradnl" sz="1800" i="1" dirty="0"/>
              <a:t> </a:t>
            </a:r>
            <a:r>
              <a:rPr lang="es-ES_tradnl" sz="1800" i="1" dirty="0" err="1"/>
              <a:t>of</a:t>
            </a:r>
            <a:r>
              <a:rPr lang="es-ES_tradnl" sz="1800" i="1" dirty="0"/>
              <a:t> machine </a:t>
            </a:r>
            <a:r>
              <a:rPr lang="es-ES_tradnl" sz="1800" i="1" dirty="0" err="1"/>
              <a:t>learning</a:t>
            </a:r>
            <a:r>
              <a:rPr lang="es-ES_tradnl" sz="1800" i="1" dirty="0"/>
              <a:t> in </a:t>
            </a:r>
            <a:r>
              <a:rPr lang="es-ES_tradnl" sz="1800" i="1" dirty="0" err="1"/>
              <a:t>astronomy</a:t>
            </a:r>
            <a:r>
              <a:rPr lang="es-ES_tradnl" sz="1800" i="1" dirty="0"/>
              <a:t> and </a:t>
            </a:r>
            <a:r>
              <a:rPr lang="es-ES_tradnl" sz="1800" i="1" dirty="0" err="1"/>
              <a:t>astrophysics</a:t>
            </a:r>
            <a:r>
              <a:rPr lang="es-ES_tradnl" sz="1800" i="1" dirty="0"/>
              <a:t>: A </a:t>
            </a:r>
            <a:r>
              <a:rPr lang="es-ES_tradnl" sz="1800" i="1" dirty="0" err="1"/>
              <a:t>text-mining-based</a:t>
            </a:r>
            <a:r>
              <a:rPr lang="es-ES_tradnl" sz="1800" i="1" dirty="0"/>
              <a:t> </a:t>
            </a:r>
            <a:r>
              <a:rPr lang="es-ES_tradnl" sz="1800" i="1" dirty="0" err="1"/>
              <a:t>scientometric</a:t>
            </a:r>
            <a:r>
              <a:rPr lang="es-ES_tradnl" sz="1800" i="1" dirty="0"/>
              <a:t> </a:t>
            </a:r>
            <a:r>
              <a:rPr lang="es-ES_tradnl" sz="1800" i="1" dirty="0" err="1"/>
              <a:t>analysis</a:t>
            </a:r>
            <a:r>
              <a:rPr lang="es-ES_tradnl" sz="1800" dirty="0"/>
              <a:t>. </a:t>
            </a:r>
            <a:r>
              <a:rPr lang="es-ES_tradnl" sz="1800" dirty="0" err="1"/>
              <a:t>WIREs</a:t>
            </a:r>
            <a:r>
              <a:rPr lang="es-ES_tradnl" sz="1800" dirty="0"/>
              <a:t> Data </a:t>
            </a:r>
            <a:r>
              <a:rPr lang="es-ES_tradnl" sz="1800" dirty="0" err="1"/>
              <a:t>Mining</a:t>
            </a:r>
            <a:r>
              <a:rPr lang="es-ES_tradnl" sz="1800" dirty="0"/>
              <a:t> </a:t>
            </a:r>
            <a:r>
              <a:rPr lang="es-ES_tradnl" sz="1800" dirty="0" err="1"/>
              <a:t>Knowl</a:t>
            </a:r>
            <a:r>
              <a:rPr lang="es-ES_tradnl" sz="1800" dirty="0"/>
              <a:t> </a:t>
            </a:r>
            <a:r>
              <a:rPr lang="es-ES_tradnl" sz="1800" dirty="0" err="1"/>
              <a:t>Discov</a:t>
            </a:r>
            <a:r>
              <a:rPr lang="es-ES_tradnl" sz="1800" dirty="0"/>
              <a:t>. 2022;12:e1476. </a:t>
            </a:r>
            <a:r>
              <a:rPr lang="es-ES_tradnl" sz="1800" dirty="0">
                <a:hlinkClick r:id="rId3"/>
              </a:rPr>
              <a:t>https://doi.org/10.1002/widm.1476</a:t>
            </a:r>
            <a:endParaRPr lang="es-ES_tradnl" sz="1800" dirty="0"/>
          </a:p>
          <a:p>
            <a:r>
              <a:rPr lang="es-ES_tradnl" sz="1800" dirty="0"/>
              <a:t>Marc Huertas-Company &amp; François Lanusse (2023). </a:t>
            </a:r>
            <a:r>
              <a:rPr lang="es-ES_tradnl" sz="1800" i="1" dirty="0" err="1"/>
              <a:t>The</a:t>
            </a:r>
            <a:r>
              <a:rPr lang="es-ES_tradnl" sz="1800" i="1" dirty="0"/>
              <a:t> Dawes </a:t>
            </a:r>
            <a:r>
              <a:rPr lang="es-ES_tradnl" sz="1800" i="1" dirty="0" err="1"/>
              <a:t>Review</a:t>
            </a:r>
            <a:r>
              <a:rPr lang="es-ES_tradnl" sz="1800" i="1" dirty="0"/>
              <a:t> 10: </a:t>
            </a:r>
            <a:r>
              <a:rPr lang="es-ES_tradnl" sz="1800" i="1" dirty="0" err="1"/>
              <a:t>The</a:t>
            </a:r>
            <a:r>
              <a:rPr lang="es-ES_tradnl" sz="1800" i="1" dirty="0"/>
              <a:t> </a:t>
            </a:r>
            <a:r>
              <a:rPr lang="es-ES_tradnl" sz="1800" i="1" dirty="0" err="1"/>
              <a:t>impact</a:t>
            </a:r>
            <a:r>
              <a:rPr lang="es-ES_tradnl" sz="1800" i="1" dirty="0"/>
              <a:t> </a:t>
            </a:r>
            <a:r>
              <a:rPr lang="es-ES_tradnl" sz="1800" i="1" dirty="0" err="1"/>
              <a:t>of</a:t>
            </a:r>
            <a:r>
              <a:rPr lang="es-ES_tradnl" sz="1800" i="1" dirty="0"/>
              <a:t> </a:t>
            </a:r>
            <a:r>
              <a:rPr lang="es-ES_tradnl" sz="1800" i="1" dirty="0" err="1"/>
              <a:t>deep</a:t>
            </a:r>
            <a:r>
              <a:rPr lang="es-ES_tradnl" sz="1800" i="1" dirty="0"/>
              <a:t> </a:t>
            </a:r>
            <a:r>
              <a:rPr lang="es-ES_tradnl" sz="1800" i="1" dirty="0" err="1"/>
              <a:t>learning</a:t>
            </a:r>
            <a:r>
              <a:rPr lang="es-ES_tradnl" sz="1800" i="1" dirty="0"/>
              <a:t> </a:t>
            </a:r>
            <a:r>
              <a:rPr lang="es-ES_tradnl" sz="1800" i="1" dirty="0" err="1"/>
              <a:t>for</a:t>
            </a:r>
            <a:r>
              <a:rPr lang="es-ES_tradnl" sz="1800" i="1" dirty="0"/>
              <a:t> </a:t>
            </a:r>
            <a:r>
              <a:rPr lang="es-ES_tradnl" sz="1800" i="1" dirty="0" err="1"/>
              <a:t>the</a:t>
            </a:r>
            <a:r>
              <a:rPr lang="es-ES_tradnl" sz="1800" i="1" dirty="0"/>
              <a:t> </a:t>
            </a:r>
            <a:r>
              <a:rPr lang="es-ES_tradnl" sz="1800" i="1" dirty="0" err="1"/>
              <a:t>analysis</a:t>
            </a:r>
            <a:r>
              <a:rPr lang="es-ES_tradnl" sz="1800" i="1" dirty="0"/>
              <a:t> </a:t>
            </a:r>
            <a:r>
              <a:rPr lang="es-ES_tradnl" sz="1800" i="1" dirty="0" err="1"/>
              <a:t>of</a:t>
            </a:r>
            <a:r>
              <a:rPr lang="es-ES_tradnl" sz="1800" i="1" dirty="0"/>
              <a:t> </a:t>
            </a:r>
            <a:r>
              <a:rPr lang="es-ES_tradnl" sz="1800" i="1" dirty="0" err="1"/>
              <a:t>galaxy</a:t>
            </a:r>
            <a:r>
              <a:rPr lang="es-ES_tradnl" sz="1800" i="1" dirty="0"/>
              <a:t> </a:t>
            </a:r>
            <a:r>
              <a:rPr lang="es-ES_tradnl" sz="1800" i="1" dirty="0" err="1"/>
              <a:t>surveys</a:t>
            </a:r>
            <a:r>
              <a:rPr lang="es-ES_tradnl" sz="1800" i="1" dirty="0"/>
              <a:t>.</a:t>
            </a:r>
            <a:r>
              <a:rPr lang="es-ES_tradnl" sz="1800" dirty="0"/>
              <a:t> </a:t>
            </a:r>
            <a:r>
              <a:rPr lang="es-ES_tradnl" sz="1800" dirty="0" err="1"/>
              <a:t>Publications</a:t>
            </a:r>
            <a:r>
              <a:rPr lang="es-ES_tradnl" sz="1800" dirty="0"/>
              <a:t> </a:t>
            </a:r>
            <a:r>
              <a:rPr lang="es-ES_tradnl" sz="1800" dirty="0" err="1"/>
              <a:t>of</a:t>
            </a:r>
            <a:r>
              <a:rPr lang="es-ES_tradnl" sz="1800" dirty="0"/>
              <a:t> </a:t>
            </a:r>
            <a:r>
              <a:rPr lang="es-ES_tradnl" sz="1800" dirty="0" err="1"/>
              <a:t>the</a:t>
            </a:r>
            <a:r>
              <a:rPr lang="es-ES_tradnl" sz="1800" dirty="0"/>
              <a:t> </a:t>
            </a:r>
            <a:r>
              <a:rPr lang="es-ES_tradnl" sz="1800" dirty="0" err="1"/>
              <a:t>Astronomical</a:t>
            </a:r>
            <a:r>
              <a:rPr lang="es-ES_tradnl" sz="1800" dirty="0"/>
              <a:t> </a:t>
            </a:r>
            <a:r>
              <a:rPr lang="es-ES_tradnl" sz="1800" dirty="0" err="1"/>
              <a:t>Society</a:t>
            </a:r>
            <a:r>
              <a:rPr lang="es-ES_tradnl" sz="1800" dirty="0"/>
              <a:t> </a:t>
            </a:r>
            <a:r>
              <a:rPr lang="es-ES_tradnl" sz="1800" dirty="0" err="1"/>
              <a:t>of</a:t>
            </a:r>
            <a:r>
              <a:rPr lang="es-ES_tradnl" sz="1800" dirty="0"/>
              <a:t> Australia, 40, e001. doi:10.1017/pasa.2022.55</a:t>
            </a:r>
          </a:p>
          <a:p>
            <a:r>
              <a:rPr lang="es-ES_tradnl" sz="1800" dirty="0"/>
              <a:t>Michael J. Smith &amp; James E. </a:t>
            </a:r>
            <a:r>
              <a:rPr lang="es-ES_tradnl" sz="1800" dirty="0" err="1"/>
              <a:t>Geach</a:t>
            </a:r>
            <a:r>
              <a:rPr lang="es-ES_tradnl" sz="1800" dirty="0"/>
              <a:t> (2023). </a:t>
            </a:r>
            <a:r>
              <a:rPr lang="es-ES_tradnl" sz="1800" i="1" dirty="0" err="1"/>
              <a:t>Astronomia</a:t>
            </a:r>
            <a:r>
              <a:rPr lang="es-ES_tradnl" sz="1800" i="1" dirty="0"/>
              <a:t> ex machina: a </a:t>
            </a:r>
            <a:r>
              <a:rPr lang="es-ES_tradnl" sz="1800" i="1" dirty="0" err="1"/>
              <a:t>history</a:t>
            </a:r>
            <a:r>
              <a:rPr lang="es-ES_tradnl" sz="1800" i="1" dirty="0"/>
              <a:t>, primer and </a:t>
            </a:r>
            <a:r>
              <a:rPr lang="es-ES_tradnl" sz="1800" i="1" dirty="0" err="1"/>
              <a:t>outlook</a:t>
            </a:r>
            <a:r>
              <a:rPr lang="es-ES_tradnl" sz="1800" i="1" dirty="0"/>
              <a:t> </a:t>
            </a:r>
            <a:r>
              <a:rPr lang="es-ES_tradnl" sz="1800" i="1" dirty="0" err="1"/>
              <a:t>on</a:t>
            </a:r>
            <a:r>
              <a:rPr lang="es-ES_tradnl" sz="1800" i="1" dirty="0"/>
              <a:t> neural </a:t>
            </a:r>
            <a:r>
              <a:rPr lang="es-ES_tradnl" sz="1800" i="1" dirty="0" err="1"/>
              <a:t>networks</a:t>
            </a:r>
            <a:r>
              <a:rPr lang="es-ES_tradnl" sz="1800" i="1" dirty="0"/>
              <a:t> in </a:t>
            </a:r>
            <a:r>
              <a:rPr lang="es-ES_tradnl" sz="1800" i="1" dirty="0" err="1"/>
              <a:t>astronomy</a:t>
            </a:r>
            <a:r>
              <a:rPr lang="es-ES_tradnl" sz="1800" dirty="0"/>
              <a:t>. R. Soc. Open </a:t>
            </a:r>
            <a:r>
              <a:rPr lang="es-ES_tradnl" sz="1800" dirty="0" err="1"/>
              <a:t>Sci</a:t>
            </a:r>
            <a:r>
              <a:rPr lang="es-ES_tradnl" sz="1800" dirty="0"/>
              <a:t>. 10: 221454. </a:t>
            </a:r>
            <a:r>
              <a:rPr lang="es-ES_tradnl" sz="1800" dirty="0">
                <a:hlinkClick r:id="rId4"/>
              </a:rPr>
              <a:t>https://doi.org/10.1098/rsos.221454</a:t>
            </a:r>
            <a:endParaRPr lang="es-ES_tradnl" sz="1800" dirty="0"/>
          </a:p>
          <a:p>
            <a:r>
              <a:rPr lang="es-ES_tradnl" sz="1800" dirty="0"/>
              <a:t>XXX </a:t>
            </a:r>
            <a:r>
              <a:rPr lang="es-ES_tradnl" sz="1800" dirty="0" err="1"/>
              <a:t>Canary</a:t>
            </a:r>
            <a:r>
              <a:rPr lang="es-ES_tradnl" sz="1800" dirty="0"/>
              <a:t> </a:t>
            </a:r>
            <a:r>
              <a:rPr lang="es-ES_tradnl" sz="1800" dirty="0" err="1"/>
              <a:t>Islands</a:t>
            </a:r>
            <a:r>
              <a:rPr lang="es-ES_tradnl" sz="1800" dirty="0"/>
              <a:t> Winter </a:t>
            </a:r>
            <a:r>
              <a:rPr lang="es-ES_tradnl" sz="1800" dirty="0" err="1"/>
              <a:t>School</a:t>
            </a:r>
            <a:r>
              <a:rPr lang="es-ES_tradnl" sz="1800" dirty="0"/>
              <a:t> </a:t>
            </a:r>
            <a:r>
              <a:rPr lang="es-ES_tradnl" sz="1800" dirty="0" err="1"/>
              <a:t>on</a:t>
            </a:r>
            <a:r>
              <a:rPr lang="es-ES_tradnl" sz="1800" dirty="0"/>
              <a:t> </a:t>
            </a:r>
            <a:r>
              <a:rPr lang="es-ES_tradnl" sz="1800" dirty="0" err="1"/>
              <a:t>Astrophysics</a:t>
            </a:r>
            <a:r>
              <a:rPr lang="es-ES_tradnl" sz="1800" dirty="0"/>
              <a:t> (2018). </a:t>
            </a:r>
            <a:r>
              <a:rPr lang="es-ES_tradnl" sz="1800" i="1" dirty="0" err="1"/>
              <a:t>eBook</a:t>
            </a:r>
            <a:r>
              <a:rPr lang="es-ES_tradnl" sz="1800" i="1" dirty="0"/>
              <a:t> XXX Winter </a:t>
            </a:r>
            <a:r>
              <a:rPr lang="es-ES_tradnl" sz="1800" i="1" dirty="0" err="1"/>
              <a:t>School</a:t>
            </a:r>
            <a:r>
              <a:rPr lang="es-ES_tradnl" sz="1800" i="1" dirty="0"/>
              <a:t>: </a:t>
            </a:r>
            <a:r>
              <a:rPr lang="es-ES_tradnl" sz="1800" i="1" dirty="0" err="1"/>
              <a:t>summaries</a:t>
            </a:r>
            <a:r>
              <a:rPr lang="es-ES_tradnl" sz="1800" i="1" dirty="0"/>
              <a:t>, </a:t>
            </a:r>
            <a:r>
              <a:rPr lang="es-ES_tradnl" sz="1800" i="1" dirty="0" err="1"/>
              <a:t>talks</a:t>
            </a:r>
            <a:r>
              <a:rPr lang="es-ES_tradnl" sz="1800" i="1" dirty="0"/>
              <a:t>, </a:t>
            </a:r>
            <a:r>
              <a:rPr lang="es-ES_tradnl" sz="1800" i="1" dirty="0" err="1"/>
              <a:t>references</a:t>
            </a:r>
            <a:r>
              <a:rPr lang="es-ES_tradnl" sz="1800" i="1" dirty="0"/>
              <a:t>, and </a:t>
            </a:r>
            <a:r>
              <a:rPr lang="es-ES_tradnl" sz="1800" i="1" dirty="0" err="1"/>
              <a:t>tutorials</a:t>
            </a:r>
            <a:r>
              <a:rPr lang="es-ES_tradnl" sz="1800" dirty="0"/>
              <a:t>. https://</a:t>
            </a:r>
            <a:r>
              <a:rPr lang="es-ES_tradnl" sz="1800" dirty="0" err="1"/>
              <a:t>meetings.iac.es</a:t>
            </a:r>
            <a:r>
              <a:rPr lang="es-ES_tradnl" sz="1800" dirty="0"/>
              <a:t>/</a:t>
            </a:r>
            <a:r>
              <a:rPr lang="es-ES_tradnl" sz="1800" dirty="0" err="1"/>
              <a:t>winterschool</a:t>
            </a:r>
            <a:r>
              <a:rPr lang="es-ES_tradnl" sz="1800" dirty="0"/>
              <a:t>/2018</a:t>
            </a:r>
          </a:p>
        </p:txBody>
      </p:sp>
    </p:spTree>
    <p:extLst>
      <p:ext uri="{BB962C8B-B14F-4D97-AF65-F5344CB8AC3E}">
        <p14:creationId xmlns:p14="http://schemas.microsoft.com/office/powerpoint/2010/main" val="4208450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4A8B7CF-2E09-4EF8-93B1-FFAC6B99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4856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8E54801-F549-9773-F43D-36D8FFCA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836" y="2766218"/>
            <a:ext cx="3827929" cy="1325563"/>
          </a:xfrm>
        </p:spPr>
        <p:txBody>
          <a:bodyPr>
            <a:normAutofit/>
          </a:bodyPr>
          <a:lstStyle/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666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4448C8-418D-D6AA-47C3-32E5B214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rgbClr val="FFFFFF"/>
                </a:solidFill>
              </a:rPr>
              <a:t>Explosive </a:t>
            </a:r>
            <a:r>
              <a:rPr lang="es-ES_tradnl" dirty="0" err="1">
                <a:solidFill>
                  <a:srgbClr val="FFFFFF"/>
                </a:solidFill>
              </a:rPr>
              <a:t>increase</a:t>
            </a:r>
            <a:r>
              <a:rPr lang="es-ES_tradnl" dirty="0">
                <a:solidFill>
                  <a:srgbClr val="FFFFFF"/>
                </a:solidFill>
              </a:rPr>
              <a:t> in </a:t>
            </a:r>
            <a:r>
              <a:rPr lang="es-ES_tradnl" dirty="0" err="1">
                <a:solidFill>
                  <a:srgbClr val="FFFFFF"/>
                </a:solidFill>
              </a:rPr>
              <a:t>the</a:t>
            </a:r>
            <a:r>
              <a:rPr lang="es-ES_tradnl" dirty="0">
                <a:solidFill>
                  <a:srgbClr val="FFFFFF"/>
                </a:solidFill>
              </a:rPr>
              <a:t> use </a:t>
            </a:r>
            <a:r>
              <a:rPr lang="es-ES_tradnl" dirty="0" err="1">
                <a:solidFill>
                  <a:srgbClr val="FFFFFF"/>
                </a:solidFill>
              </a:rPr>
              <a:t>of</a:t>
            </a:r>
            <a:r>
              <a:rPr lang="es-ES_tradnl" dirty="0">
                <a:solidFill>
                  <a:srgbClr val="FFFFFF"/>
                </a:solidFill>
              </a:rPr>
              <a:t> ML </a:t>
            </a:r>
            <a:r>
              <a:rPr lang="es-ES_tradnl" dirty="0" err="1">
                <a:solidFill>
                  <a:srgbClr val="FFFFFF"/>
                </a:solidFill>
              </a:rPr>
              <a:t>techniques</a:t>
            </a:r>
            <a:r>
              <a:rPr lang="es-ES_tradnl" dirty="0">
                <a:solidFill>
                  <a:srgbClr val="FFFFFF"/>
                </a:solidFill>
              </a:rPr>
              <a:t> in </a:t>
            </a:r>
            <a:r>
              <a:rPr lang="es-ES_tradnl" dirty="0" err="1">
                <a:solidFill>
                  <a:srgbClr val="FFFFFF"/>
                </a:solidFill>
              </a:rPr>
              <a:t>the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lang="es-ES_tradnl" dirty="0" err="1">
                <a:solidFill>
                  <a:srgbClr val="FFFFFF"/>
                </a:solidFill>
              </a:rPr>
              <a:t>last</a:t>
            </a:r>
            <a:r>
              <a:rPr lang="es-ES_tradnl" dirty="0">
                <a:solidFill>
                  <a:srgbClr val="FFFFFF"/>
                </a:solidFill>
              </a:rPr>
              <a:t> 5-10 </a:t>
            </a:r>
            <a:r>
              <a:rPr lang="es-ES_tradnl" dirty="0" err="1">
                <a:solidFill>
                  <a:srgbClr val="FFFFFF"/>
                </a:solidFill>
              </a:rPr>
              <a:t>years</a:t>
            </a:r>
            <a:endParaRPr lang="es-ES_tradnl" dirty="0">
              <a:solidFill>
                <a:srgbClr val="FFFFFF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3D471-B358-C24B-7BFE-9C091B0CD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lvl="1"/>
            <a:r>
              <a:rPr lang="es-ES_tradnl" sz="2200"/>
              <a:t>Bigger and more complex datasets available (open source). ML is almost a necessity. And the future will become more demanding (Rubin, SKA).</a:t>
            </a:r>
            <a:br>
              <a:rPr lang="es-ES_tradnl" sz="2200"/>
            </a:br>
            <a:endParaRPr lang="es-ES_tradnl" sz="2200"/>
          </a:p>
          <a:p>
            <a:pPr lvl="1"/>
            <a:r>
              <a:rPr lang="es-ES_tradnl" sz="2200"/>
              <a:t>Techniques become more popular and better known.</a:t>
            </a:r>
            <a:br>
              <a:rPr lang="es-ES_tradnl" sz="2200"/>
            </a:br>
            <a:endParaRPr lang="es-ES_tradnl" sz="2200"/>
          </a:p>
          <a:p>
            <a:pPr lvl="1"/>
            <a:r>
              <a:rPr lang="es-ES_tradnl" sz="2200"/>
              <a:t>Success stories involving citizen science projects.</a:t>
            </a:r>
            <a:br>
              <a:rPr lang="es-ES_tradnl" sz="2200"/>
            </a:br>
            <a:endParaRPr lang="es-ES_tradnl" sz="2200"/>
          </a:p>
          <a:p>
            <a:pPr lvl="1"/>
            <a:r>
              <a:rPr lang="es-ES_tradnl" sz="2200"/>
              <a:t>Availability of better computing infrastructures (GPUs, cloud services) and more funding for AI-based projects.</a:t>
            </a:r>
          </a:p>
          <a:p>
            <a:pPr lvl="1"/>
            <a:endParaRPr lang="es-ES_tradnl" sz="2200"/>
          </a:p>
          <a:p>
            <a:pPr lvl="1"/>
            <a:r>
              <a:rPr lang="es-ES_tradnl" sz="2200"/>
              <a:t>No ethical issues like privacy concerns or biases that may affect other disciplines.</a:t>
            </a:r>
            <a:endParaRPr lang="es-ES_tradnl" sz="2200" dirty="0"/>
          </a:p>
        </p:txBody>
      </p:sp>
    </p:spTree>
    <p:extLst>
      <p:ext uri="{BB962C8B-B14F-4D97-AF65-F5344CB8AC3E}">
        <p14:creationId xmlns:p14="http://schemas.microsoft.com/office/powerpoint/2010/main" val="350411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51EB149-FC3B-2B40-2E3F-92355CC8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0" y="1025963"/>
            <a:ext cx="4373062" cy="51747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0DA37D-2BD2-784D-0AAD-CFE59D747195}"/>
              </a:ext>
            </a:extLst>
          </p:cNvPr>
          <p:cNvSpPr txBox="1"/>
          <p:nvPr/>
        </p:nvSpPr>
        <p:spPr>
          <a:xfrm>
            <a:off x="5444360" y="935422"/>
            <a:ext cx="5980385" cy="1754326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45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  <a:effectLst>
            <a:softEdge rad="141635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288000" rIns="288000" rtlCol="0">
            <a:spAutoFit/>
          </a:bodyPr>
          <a:lstStyle/>
          <a:p>
            <a:endParaRPr lang="es-ES_tradnl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Observatories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 data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storage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costs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threaten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their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budgets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Data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latency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bandwidth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threaten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just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budgets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but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available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technology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human </a:t>
            </a:r>
            <a:r>
              <a:rPr lang="es-ES_tradnl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patience</a:t>
            </a:r>
            <a:r>
              <a:rPr lang="es-ES_tradnl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”.</a:t>
            </a:r>
          </a:p>
          <a:p>
            <a:endParaRPr lang="es-ES_tradnl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7B51B0-8173-8428-661D-B590EE23D29F}"/>
              </a:ext>
            </a:extLst>
          </p:cNvPr>
          <p:cNvSpPr txBox="1"/>
          <p:nvPr/>
        </p:nvSpPr>
        <p:spPr>
          <a:xfrm>
            <a:off x="7285342" y="2777840"/>
            <a:ext cx="413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R. </a:t>
            </a:r>
            <a:r>
              <a:rPr lang="es-ES_tradnl" dirty="0" err="1"/>
              <a:t>Seaman</a:t>
            </a:r>
            <a:r>
              <a:rPr lang="es-ES_tradnl" dirty="0"/>
              <a:t> et al. </a:t>
            </a:r>
            <a:r>
              <a:rPr lang="es-ES_tradnl" b="1" dirty="0"/>
              <a:t>2007</a:t>
            </a:r>
            <a:r>
              <a:rPr lang="es-ES_tradnl" dirty="0"/>
              <a:t>. ADASS XVI Meeting</a:t>
            </a:r>
          </a:p>
        </p:txBody>
      </p:sp>
    </p:spTree>
    <p:extLst>
      <p:ext uri="{BB962C8B-B14F-4D97-AF65-F5344CB8AC3E}">
        <p14:creationId xmlns:p14="http://schemas.microsoft.com/office/powerpoint/2010/main" val="84994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2B5B493-0256-996E-C1C5-DEE1C823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0772" y="780119"/>
            <a:ext cx="7851228" cy="5297761"/>
          </a:xfrm>
          <a:prstGeom prst="rect">
            <a:avLst/>
          </a:prstGeom>
        </p:spPr>
      </p:pic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5A70AFA-227F-885A-BB01-AED0FB92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0" y="1025963"/>
            <a:ext cx="4373062" cy="51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 con confianza media">
            <a:extLst>
              <a:ext uri="{FF2B5EF4-FFF2-40B4-BE49-F238E27FC236}">
                <a16:creationId xmlns:a16="http://schemas.microsoft.com/office/drawing/2014/main" id="{D835A602-10E0-6993-C5BA-A231FD55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69"/>
            <a:ext cx="7996357" cy="54604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94D8A6-EC58-72BE-B0E4-6FF6B19DD4E5}"/>
              </a:ext>
            </a:extLst>
          </p:cNvPr>
          <p:cNvSpPr txBox="1"/>
          <p:nvPr/>
        </p:nvSpPr>
        <p:spPr>
          <a:xfrm>
            <a:off x="8046946" y="557048"/>
            <a:ext cx="33843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err="1">
                <a:solidFill>
                  <a:srgbClr val="FF0000"/>
                </a:solidFill>
              </a:rPr>
              <a:t>Includes</a:t>
            </a:r>
            <a:r>
              <a:rPr lang="es-ES_tradnl" sz="2000" dirty="0">
                <a:solidFill>
                  <a:srgbClr val="FF0000"/>
                </a:solidFill>
              </a:rPr>
              <a:t> AI and ML </a:t>
            </a:r>
            <a:r>
              <a:rPr lang="es-ES_tradnl" sz="2000" dirty="0" err="1">
                <a:solidFill>
                  <a:srgbClr val="FF0000"/>
                </a:solidFill>
              </a:rPr>
              <a:t>techniques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applied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to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the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fields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of</a:t>
            </a:r>
            <a:r>
              <a:rPr lang="es-ES_tradnl" sz="2000" dirty="0">
                <a:solidFill>
                  <a:srgbClr val="FF0000"/>
                </a:solidFill>
              </a:rPr>
              <a:t> </a:t>
            </a:r>
            <a:r>
              <a:rPr lang="es-ES_tradnl" sz="2000" dirty="0" err="1">
                <a:solidFill>
                  <a:srgbClr val="FF0000"/>
                </a:solidFill>
              </a:rPr>
              <a:t>astronomy</a:t>
            </a:r>
            <a:r>
              <a:rPr lang="es-ES_tradnl" sz="2000" dirty="0">
                <a:solidFill>
                  <a:srgbClr val="FF0000"/>
                </a:solidFill>
              </a:rPr>
              <a:t> and </a:t>
            </a:r>
            <a:r>
              <a:rPr lang="es-ES_tradnl" sz="2000" dirty="0" err="1">
                <a:solidFill>
                  <a:srgbClr val="FF0000"/>
                </a:solidFill>
              </a:rPr>
              <a:t>astrophysics</a:t>
            </a:r>
            <a:endParaRPr lang="es-ES_tradnl" sz="2000" dirty="0">
              <a:solidFill>
                <a:srgbClr val="FF0000"/>
              </a:solidFill>
            </a:endParaRPr>
          </a:p>
          <a:p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4D8EF-4BAA-7B89-189E-0C09FEC1D635}"/>
              </a:ext>
            </a:extLst>
          </p:cNvPr>
          <p:cNvSpPr txBox="1"/>
          <p:nvPr/>
        </p:nvSpPr>
        <p:spPr>
          <a:xfrm>
            <a:off x="8046944" y="2117971"/>
            <a:ext cx="33843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AI and ML in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stellar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s-ES" sz="200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EDCE6D-526A-DC40-6AE8-17E2CFE2D750}"/>
              </a:ext>
            </a:extLst>
          </p:cNvPr>
          <p:cNvSpPr txBox="1"/>
          <p:nvPr/>
        </p:nvSpPr>
        <p:spPr>
          <a:xfrm>
            <a:off x="8046945" y="3560333"/>
            <a:ext cx="33843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es-ES" sz="2000" dirty="0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cosmology</a:t>
            </a:r>
            <a:r>
              <a:rPr lang="es-ES" sz="2000" dirty="0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s-ES" sz="2000" dirty="0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AI and ML </a:t>
            </a:r>
            <a:r>
              <a:rPr lang="es-ES" sz="2000" dirty="0" err="1">
                <a:solidFill>
                  <a:srgbClr val="A2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es-ES" sz="2000" dirty="0">
              <a:solidFill>
                <a:srgbClr val="A2B5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0C25F9-18D1-3CAD-5CD9-2D2713A6F9A7}"/>
              </a:ext>
            </a:extLst>
          </p:cNvPr>
          <p:cNvSpPr txBox="1"/>
          <p:nvPr/>
        </p:nvSpPr>
        <p:spPr>
          <a:xfrm>
            <a:off x="8046945" y="5015089"/>
            <a:ext cx="3209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galaxies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s-ES" sz="2000" dirty="0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AI and ML </a:t>
            </a:r>
            <a:r>
              <a:rPr lang="es-ES" sz="20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endParaRPr lang="es-ES" sz="2000" dirty="0">
              <a:solidFill>
                <a:schemeClr val="accent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C027D4-B3AB-D35C-2759-EF331096A151}"/>
              </a:ext>
            </a:extLst>
          </p:cNvPr>
          <p:cNvSpPr txBox="1"/>
          <p:nvPr/>
        </p:nvSpPr>
        <p:spPr>
          <a:xfrm>
            <a:off x="1429408" y="6039342"/>
            <a:ext cx="843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latin typeface="+mj-lt"/>
              </a:rPr>
              <a:t>Rodríguez et al. 2022. </a:t>
            </a:r>
            <a:r>
              <a:rPr lang="es-ES" sz="1400" i="1" dirty="0" err="1">
                <a:effectLst/>
                <a:latin typeface="Times"/>
              </a:rPr>
              <a:t>On</a:t>
            </a:r>
            <a:r>
              <a:rPr lang="es-ES" sz="1400" i="1" dirty="0">
                <a:effectLst/>
                <a:latin typeface="Times"/>
              </a:rPr>
              <a:t> </a:t>
            </a:r>
            <a:r>
              <a:rPr lang="es-ES" sz="1400" i="1" dirty="0" err="1">
                <a:effectLst/>
                <a:latin typeface="Times"/>
              </a:rPr>
              <a:t>the</a:t>
            </a:r>
            <a:r>
              <a:rPr lang="es-ES" sz="1400" i="1" dirty="0">
                <a:effectLst/>
                <a:latin typeface="Times"/>
              </a:rPr>
              <a:t> </a:t>
            </a:r>
            <a:r>
              <a:rPr lang="es-ES" sz="1400" i="1" dirty="0" err="1">
                <a:effectLst/>
                <a:latin typeface="Times"/>
              </a:rPr>
              <a:t>application</a:t>
            </a:r>
            <a:r>
              <a:rPr lang="es-ES" sz="1400" i="1" dirty="0">
                <a:effectLst/>
                <a:latin typeface="Times"/>
              </a:rPr>
              <a:t> </a:t>
            </a:r>
            <a:r>
              <a:rPr lang="es-ES" sz="1400" i="1" dirty="0" err="1">
                <a:effectLst/>
                <a:latin typeface="Times"/>
              </a:rPr>
              <a:t>of</a:t>
            </a:r>
            <a:r>
              <a:rPr lang="es-ES" sz="1400" i="1" dirty="0">
                <a:effectLst/>
                <a:latin typeface="Times"/>
              </a:rPr>
              <a:t> machine </a:t>
            </a:r>
            <a:r>
              <a:rPr lang="es-ES" sz="1400" i="1" dirty="0" err="1">
                <a:effectLst/>
                <a:latin typeface="Times"/>
              </a:rPr>
              <a:t>learning</a:t>
            </a:r>
            <a:r>
              <a:rPr lang="es-ES" sz="1400" i="1" dirty="0">
                <a:effectLst/>
                <a:latin typeface="Times"/>
              </a:rPr>
              <a:t> in </a:t>
            </a:r>
            <a:r>
              <a:rPr lang="es-ES" sz="1400" i="1" dirty="0" err="1">
                <a:effectLst/>
                <a:latin typeface="Times"/>
              </a:rPr>
              <a:t>astronomy</a:t>
            </a:r>
            <a:r>
              <a:rPr lang="es-ES" sz="1400" i="1" dirty="0">
                <a:effectLst/>
                <a:latin typeface="Times"/>
              </a:rPr>
              <a:t> and</a:t>
            </a:r>
            <a:endParaRPr lang="es-ES" sz="1400" dirty="0">
              <a:effectLst/>
              <a:latin typeface="Times"/>
            </a:endParaRPr>
          </a:p>
          <a:p>
            <a:r>
              <a:rPr lang="es-ES" sz="1400" i="1" dirty="0" err="1">
                <a:effectLst/>
                <a:latin typeface="Times"/>
              </a:rPr>
              <a:t>astrophysics</a:t>
            </a:r>
            <a:r>
              <a:rPr lang="es-ES" sz="1400" i="1" dirty="0">
                <a:effectLst/>
                <a:latin typeface="Times"/>
              </a:rPr>
              <a:t>: A </a:t>
            </a:r>
            <a:r>
              <a:rPr lang="es-ES" sz="1400" i="1" dirty="0" err="1">
                <a:effectLst/>
                <a:latin typeface="Times"/>
              </a:rPr>
              <a:t>text-mining-based</a:t>
            </a:r>
            <a:r>
              <a:rPr lang="es-ES" sz="1400" i="1" dirty="0">
                <a:effectLst/>
                <a:latin typeface="Times"/>
              </a:rPr>
              <a:t> </a:t>
            </a:r>
            <a:r>
              <a:rPr lang="es-ES" sz="1400" i="1" dirty="0" err="1">
                <a:effectLst/>
                <a:latin typeface="Times"/>
              </a:rPr>
              <a:t>scientometric</a:t>
            </a:r>
            <a:r>
              <a:rPr lang="es-ES" sz="1400" i="1" dirty="0">
                <a:effectLst/>
                <a:latin typeface="Times"/>
              </a:rPr>
              <a:t> análisis</a:t>
            </a:r>
            <a:r>
              <a:rPr lang="es-ES_tradnl" sz="1400" i="1" dirty="0">
                <a:effectLst/>
                <a:latin typeface="+mj-lt"/>
              </a:rPr>
              <a:t>. (~2700 </a:t>
            </a:r>
            <a:r>
              <a:rPr lang="es-ES_tradnl" sz="1400" i="1" dirty="0" err="1">
                <a:effectLst/>
                <a:latin typeface="+mj-lt"/>
              </a:rPr>
              <a:t>papers</a:t>
            </a:r>
            <a:r>
              <a:rPr lang="es-ES_tradnl" sz="1400" i="1" dirty="0">
                <a:effectLst/>
                <a:latin typeface="+mj-lt"/>
              </a:rPr>
              <a:t> </a:t>
            </a:r>
            <a:r>
              <a:rPr lang="es-ES_tradnl" sz="1400" i="1" dirty="0" err="1">
                <a:effectLst/>
                <a:latin typeface="+mj-lt"/>
              </a:rPr>
              <a:t>published</a:t>
            </a:r>
            <a:r>
              <a:rPr lang="es-ES_tradnl" sz="1400" i="1" dirty="0">
                <a:effectLst/>
                <a:latin typeface="+mj-lt"/>
              </a:rPr>
              <a:t> </a:t>
            </a:r>
            <a:r>
              <a:rPr lang="es-ES_tradnl" sz="1400" i="1" dirty="0" err="1">
                <a:effectLst/>
                <a:latin typeface="+mj-lt"/>
              </a:rPr>
              <a:t>between</a:t>
            </a:r>
            <a:r>
              <a:rPr lang="es-ES_tradnl" sz="1400" i="1" dirty="0">
                <a:effectLst/>
                <a:latin typeface="+mj-lt"/>
              </a:rPr>
              <a:t> 1989 and 2021)</a:t>
            </a:r>
            <a:endParaRPr lang="es-ES" sz="1400" dirty="0"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8754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B1D6654-5830-E45E-246C-EADC531D11C2}"/>
              </a:ext>
            </a:extLst>
          </p:cNvPr>
          <p:cNvSpPr txBox="1"/>
          <p:nvPr/>
        </p:nvSpPr>
        <p:spPr>
          <a:xfrm>
            <a:off x="1965407" y="305068"/>
            <a:ext cx="9763898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b="1" dirty="0" err="1">
                <a:effectLst/>
              </a:rPr>
              <a:t>Classification</a:t>
            </a:r>
            <a:r>
              <a:rPr lang="es-ES" sz="1500" dirty="0">
                <a:effectLst/>
              </a:rPr>
              <a:t>: </a:t>
            </a:r>
            <a:r>
              <a:rPr lang="es-ES" sz="1500" dirty="0" err="1">
                <a:effectLst/>
              </a:rPr>
              <a:t>Categories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labels</a:t>
            </a:r>
            <a:r>
              <a:rPr lang="es-ES" sz="1500" dirty="0">
                <a:effectLst/>
              </a:rPr>
              <a:t> are </a:t>
            </a:r>
            <a:r>
              <a:rPr lang="es-ES" sz="1500" dirty="0" err="1">
                <a:effectLst/>
              </a:rPr>
              <a:t>applied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objects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features</a:t>
            </a:r>
            <a:r>
              <a:rPr lang="es-ES" sz="1500" dirty="0">
                <a:effectLst/>
              </a:rPr>
              <a:t>. </a:t>
            </a:r>
            <a:r>
              <a:rPr lang="es-ES" sz="1500" dirty="0" err="1">
                <a:effectLst/>
              </a:rPr>
              <a:t>Based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on</a:t>
            </a:r>
            <a:r>
              <a:rPr lang="es-ES" sz="1500" dirty="0">
                <a:effectLst/>
              </a:rPr>
              <a:t> a training set (</a:t>
            </a:r>
            <a:r>
              <a:rPr lang="es-ES" sz="1500" dirty="0" err="1">
                <a:effectLst/>
              </a:rPr>
              <a:t>labeled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unlabeled</a:t>
            </a:r>
            <a:r>
              <a:rPr lang="es-ES" sz="1500" dirty="0">
                <a:effectLst/>
              </a:rPr>
              <a:t>),</a:t>
            </a:r>
          </a:p>
          <a:p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algorithm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learns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characteristics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that</a:t>
            </a:r>
            <a:r>
              <a:rPr lang="es-ES" sz="1500" dirty="0">
                <a:effectLst/>
              </a:rPr>
              <a:t> relate </a:t>
            </a:r>
            <a:r>
              <a:rPr lang="es-ES" sz="1500" dirty="0" err="1">
                <a:effectLst/>
              </a:rPr>
              <a:t>an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instance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a </a:t>
            </a:r>
            <a:r>
              <a:rPr lang="es-ES" sz="1500" dirty="0" err="1">
                <a:effectLst/>
              </a:rPr>
              <a:t>category</a:t>
            </a:r>
            <a:r>
              <a:rPr lang="es-ES" sz="1500" dirty="0">
                <a:effectLst/>
              </a:rPr>
              <a:t>. </a:t>
            </a:r>
            <a:r>
              <a:rPr lang="es-ES" sz="1500" dirty="0" err="1">
                <a:effectLst/>
              </a:rPr>
              <a:t>When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applied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a new </a:t>
            </a:r>
            <a:r>
              <a:rPr lang="es-ES" sz="1500" dirty="0" err="1">
                <a:effectLst/>
              </a:rPr>
              <a:t>instance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algorithm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assigns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most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likely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category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label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 err="1">
                <a:effectLst/>
              </a:rPr>
              <a:t>Regression</a:t>
            </a:r>
            <a:r>
              <a:rPr lang="es-ES" sz="1500" dirty="0">
                <a:effectLst/>
              </a:rPr>
              <a:t>: </a:t>
            </a:r>
            <a:r>
              <a:rPr lang="es-ES" sz="1500" dirty="0" err="1">
                <a:effectLst/>
              </a:rPr>
              <a:t>Assignment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a </a:t>
            </a:r>
            <a:r>
              <a:rPr lang="es-ES" sz="1500" dirty="0" err="1">
                <a:effectLst/>
              </a:rPr>
              <a:t>numerical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value</a:t>
            </a:r>
            <a:r>
              <a:rPr lang="es-ES" sz="1500" dirty="0">
                <a:effectLst/>
              </a:rPr>
              <a:t> (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values</a:t>
            </a:r>
            <a:r>
              <a:rPr lang="es-ES" sz="1500" dirty="0">
                <a:effectLst/>
              </a:rPr>
              <a:t>) </a:t>
            </a:r>
            <a:r>
              <a:rPr lang="es-ES" sz="1500" dirty="0" err="1">
                <a:effectLst/>
              </a:rPr>
              <a:t>based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characteristics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that</a:t>
            </a:r>
            <a:r>
              <a:rPr lang="es-ES" sz="1500" dirty="0">
                <a:effectLst/>
              </a:rPr>
              <a:t> are </a:t>
            </a:r>
            <a:r>
              <a:rPr lang="es-ES" sz="1500" dirty="0" err="1">
                <a:effectLst/>
              </a:rPr>
              <a:t>learnt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otherwise</a:t>
            </a:r>
            <a:endParaRPr lang="es-ES" sz="1500" dirty="0">
              <a:effectLst/>
            </a:endParaRPr>
          </a:p>
          <a:p>
            <a:r>
              <a:rPr lang="es-ES" sz="1500" dirty="0" err="1">
                <a:effectLst/>
              </a:rPr>
              <a:t>predicted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by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machine </a:t>
            </a:r>
            <a:r>
              <a:rPr lang="es-ES" sz="1500" dirty="0" err="1">
                <a:effectLst/>
              </a:rPr>
              <a:t>learning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algorithm</a:t>
            </a:r>
            <a:r>
              <a:rPr lang="es-ES" sz="1500" dirty="0">
                <a:effectLst/>
              </a:rPr>
              <a:t>. As </a:t>
            </a:r>
            <a:r>
              <a:rPr lang="es-ES" sz="1500" dirty="0" err="1">
                <a:effectLst/>
              </a:rPr>
              <a:t>with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classification</a:t>
            </a:r>
            <a:r>
              <a:rPr lang="es-ES" sz="1500" dirty="0">
                <a:effectLst/>
              </a:rPr>
              <a:t>, a training set </a:t>
            </a:r>
            <a:r>
              <a:rPr lang="es-ES" sz="1500" dirty="0" err="1">
                <a:effectLst/>
              </a:rPr>
              <a:t>may</a:t>
            </a:r>
            <a:r>
              <a:rPr lang="es-ES" sz="1500" dirty="0">
                <a:effectLst/>
              </a:rPr>
              <a:t> be </a:t>
            </a:r>
            <a:r>
              <a:rPr lang="es-ES" sz="1500" dirty="0" err="1">
                <a:effectLst/>
              </a:rPr>
              <a:t>used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characteristics</a:t>
            </a:r>
            <a:endParaRPr lang="es-ES" sz="1500" dirty="0">
              <a:effectLst/>
            </a:endParaRPr>
          </a:p>
          <a:p>
            <a:r>
              <a:rPr lang="es-ES" sz="1500" dirty="0" err="1">
                <a:effectLst/>
              </a:rPr>
              <a:t>may</a:t>
            </a:r>
            <a:r>
              <a:rPr lang="es-ES" sz="1500" dirty="0">
                <a:effectLst/>
              </a:rPr>
              <a:t> be </a:t>
            </a:r>
            <a:r>
              <a:rPr lang="es-ES" sz="1500" dirty="0" err="1">
                <a:effectLst/>
              </a:rPr>
              <a:t>inferred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from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dataset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 err="1">
                <a:effectLst/>
              </a:rPr>
              <a:t>Clustering</a:t>
            </a:r>
            <a:r>
              <a:rPr lang="es-ES" sz="1500" dirty="0">
                <a:effectLst/>
              </a:rPr>
              <a:t>: </a:t>
            </a:r>
            <a:r>
              <a:rPr lang="es-ES" sz="1500" dirty="0"/>
              <a:t>D</a:t>
            </a:r>
            <a:r>
              <a:rPr lang="es-ES" sz="1500" dirty="0">
                <a:effectLst/>
              </a:rPr>
              <a:t>etermine </a:t>
            </a:r>
            <a:r>
              <a:rPr lang="es-ES" sz="1500" dirty="0" err="1">
                <a:effectLst/>
              </a:rPr>
              <a:t>whether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object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a </a:t>
            </a:r>
            <a:r>
              <a:rPr lang="es-ES" sz="1500" dirty="0" err="1">
                <a:effectLst/>
              </a:rPr>
              <a:t>feature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part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(i.e., a </a:t>
            </a:r>
            <a:r>
              <a:rPr lang="es-ES" sz="1500" dirty="0" err="1">
                <a:effectLst/>
              </a:rPr>
              <a:t>member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) </a:t>
            </a:r>
            <a:r>
              <a:rPr lang="es-ES" sz="1500" dirty="0" err="1">
                <a:effectLst/>
              </a:rPr>
              <a:t>something</a:t>
            </a:r>
            <a:r>
              <a:rPr lang="es-ES" sz="1500" dirty="0">
                <a:effectLst/>
              </a:rPr>
              <a:t>. </a:t>
            </a:r>
            <a:r>
              <a:rPr lang="es-ES" sz="1500" dirty="0" err="1">
                <a:effectLst/>
              </a:rPr>
              <a:t>This</a:t>
            </a:r>
            <a:r>
              <a:rPr lang="es-ES" sz="1500" dirty="0"/>
              <a:t> </a:t>
            </a:r>
            <a:r>
              <a:rPr lang="es-ES" sz="1500" dirty="0" err="1">
                <a:effectLst/>
              </a:rPr>
              <a:t>might</a:t>
            </a:r>
            <a:r>
              <a:rPr lang="es-ES" sz="1500" dirty="0">
                <a:effectLst/>
              </a:rPr>
              <a:t> be a </a:t>
            </a:r>
            <a:r>
              <a:rPr lang="es-ES" sz="1500" dirty="0" err="1">
                <a:effectLst/>
              </a:rPr>
              <a:t>physical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structure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association</a:t>
            </a:r>
            <a:r>
              <a:rPr lang="es-ES" sz="1500" dirty="0">
                <a:effectLst/>
              </a:rPr>
              <a:t>—as in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more familiar </a:t>
            </a:r>
            <a:r>
              <a:rPr lang="es-ES" sz="1500" dirty="0" err="1">
                <a:effectLst/>
              </a:rPr>
              <a:t>usage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term</a:t>
            </a:r>
            <a:r>
              <a:rPr lang="es-ES" sz="1500" dirty="0">
                <a:effectLst/>
              </a:rPr>
              <a:t> in </a:t>
            </a:r>
            <a:r>
              <a:rPr lang="es-ES" sz="1500" dirty="0" err="1">
                <a:effectLst/>
              </a:rPr>
              <a:t>astronomy</a:t>
            </a:r>
            <a:r>
              <a:rPr lang="es-ES" sz="1500" dirty="0">
                <a:effectLst/>
              </a:rPr>
              <a:t> as </a:t>
            </a:r>
            <a:r>
              <a:rPr lang="es-ES" sz="1500" dirty="0" err="1">
                <a:effectLst/>
              </a:rPr>
              <a:t>applied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/>
              <a:t> </a:t>
            </a:r>
            <a:r>
              <a:rPr lang="es-ES" sz="1500" dirty="0">
                <a:effectLst/>
              </a:rPr>
              <a:t>open, globular,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galactic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clusters</a:t>
            </a:r>
            <a:r>
              <a:rPr lang="es-ES" sz="1500" dirty="0">
                <a:effectLst/>
              </a:rPr>
              <a:t>—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a </a:t>
            </a:r>
            <a:r>
              <a:rPr lang="es-ES" sz="1500" dirty="0" err="1">
                <a:effectLst/>
              </a:rPr>
              <a:t>region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within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an</a:t>
            </a:r>
            <a:r>
              <a:rPr lang="es-ES" sz="1500" dirty="0">
                <a:effectLst/>
              </a:rPr>
              <a:t> N-dimensional </a:t>
            </a:r>
            <a:r>
              <a:rPr lang="es-ES" sz="1500" dirty="0" err="1">
                <a:effectLst/>
              </a:rPr>
              <a:t>parameter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space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 err="1">
                <a:effectLst/>
              </a:rPr>
              <a:t>Forecasting</a:t>
            </a:r>
            <a:r>
              <a:rPr lang="es-ES" sz="1500" dirty="0">
                <a:effectLst/>
              </a:rPr>
              <a:t>: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purpose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machine </a:t>
            </a:r>
            <a:r>
              <a:rPr lang="es-ES" sz="1500" dirty="0" err="1">
                <a:effectLst/>
              </a:rPr>
              <a:t>learning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algorithm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learn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from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previous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events</a:t>
            </a:r>
            <a:r>
              <a:rPr lang="es-ES" sz="1500" dirty="0">
                <a:effectLst/>
              </a:rPr>
              <a:t>, and </a:t>
            </a:r>
            <a:r>
              <a:rPr lang="es-ES" sz="1500" dirty="0" err="1">
                <a:effectLst/>
              </a:rPr>
              <a:t>predict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forecast</a:t>
            </a:r>
            <a:endParaRPr lang="es-ES" sz="1500" dirty="0">
              <a:effectLst/>
            </a:endParaRPr>
          </a:p>
          <a:p>
            <a:r>
              <a:rPr lang="es-ES" sz="1500" dirty="0" err="1">
                <a:effectLst/>
              </a:rPr>
              <a:t>that</a:t>
            </a:r>
            <a:r>
              <a:rPr lang="es-ES" sz="1500" dirty="0">
                <a:effectLst/>
              </a:rPr>
              <a:t> a similar </a:t>
            </a:r>
            <a:r>
              <a:rPr lang="es-ES" sz="1500" dirty="0" err="1">
                <a:effectLst/>
              </a:rPr>
              <a:t>event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going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occur</a:t>
            </a:r>
            <a:r>
              <a:rPr lang="es-ES" sz="1500" dirty="0">
                <a:effectLst/>
              </a:rPr>
              <a:t>. </a:t>
            </a:r>
            <a:r>
              <a:rPr lang="es-ES" sz="1500" dirty="0" err="1">
                <a:effectLst/>
              </a:rPr>
              <a:t>There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implicit</a:t>
            </a:r>
            <a:r>
              <a:rPr lang="es-ES" sz="1500" dirty="0">
                <a:effectLst/>
              </a:rPr>
              <a:t> time-</a:t>
            </a:r>
            <a:r>
              <a:rPr lang="es-ES" sz="1500" dirty="0" err="1">
                <a:effectLst/>
              </a:rPr>
              <a:t>dependence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prediction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 err="1">
                <a:effectLst/>
              </a:rPr>
              <a:t>Generation</a:t>
            </a:r>
            <a:r>
              <a:rPr lang="es-ES" sz="1500" b="1" dirty="0">
                <a:effectLst/>
              </a:rPr>
              <a:t> and </a:t>
            </a:r>
            <a:r>
              <a:rPr lang="es-ES" sz="1500" b="1" dirty="0" err="1">
                <a:effectLst/>
              </a:rPr>
              <a:t>reconstruction</a:t>
            </a:r>
            <a:r>
              <a:rPr lang="es-ES" sz="1500" dirty="0">
                <a:effectLst/>
              </a:rPr>
              <a:t>: </a:t>
            </a:r>
            <a:r>
              <a:rPr lang="es-ES" sz="1500" dirty="0" err="1">
                <a:effectLst/>
              </a:rPr>
              <a:t>Missing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information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created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expected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be </a:t>
            </a:r>
            <a:r>
              <a:rPr lang="es-ES" sz="1500" dirty="0" err="1">
                <a:effectLst/>
              </a:rPr>
              <a:t>consistent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with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underlying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truth</a:t>
            </a:r>
            <a:r>
              <a:rPr lang="es-ES" sz="1500" dirty="0">
                <a:effectLst/>
              </a:rPr>
              <a:t>.</a:t>
            </a:r>
          </a:p>
          <a:p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cause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missing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information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might</a:t>
            </a:r>
            <a:r>
              <a:rPr lang="es-ES" sz="1500" dirty="0">
                <a:effectLst/>
              </a:rPr>
              <a:t> be </a:t>
            </a:r>
            <a:r>
              <a:rPr lang="es-ES" sz="1500" dirty="0" err="1">
                <a:effectLst/>
              </a:rPr>
              <a:t>due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presence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noise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processing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artifacts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additional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astronomical</a:t>
            </a:r>
            <a:r>
              <a:rPr lang="es-ES" sz="1500" dirty="0"/>
              <a:t> </a:t>
            </a:r>
            <a:r>
              <a:rPr lang="es-ES" sz="1500" dirty="0" err="1">
                <a:effectLst/>
              </a:rPr>
              <a:t>phenomena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all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which</a:t>
            </a:r>
            <a:r>
              <a:rPr lang="es-ES" sz="1500" dirty="0">
                <a:effectLst/>
              </a:rPr>
              <a:t> conspire </a:t>
            </a:r>
            <a:r>
              <a:rPr lang="es-ES" sz="1500" dirty="0" err="1">
                <a:effectLst/>
              </a:rPr>
              <a:t>to</a:t>
            </a:r>
            <a:r>
              <a:rPr lang="es-ES" sz="1500" dirty="0">
                <a:effectLst/>
              </a:rPr>
              <a:t> obscure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required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signal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>
                <a:effectLst/>
              </a:rPr>
              <a:t>Discovery</a:t>
            </a:r>
            <a:r>
              <a:rPr lang="es-ES" sz="1500" dirty="0">
                <a:effectLst/>
              </a:rPr>
              <a:t>: New celestial </a:t>
            </a:r>
            <a:r>
              <a:rPr lang="es-ES" sz="1500" dirty="0" err="1">
                <a:effectLst/>
              </a:rPr>
              <a:t>objects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features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relationships</a:t>
            </a:r>
            <a:r>
              <a:rPr lang="es-ES" sz="1500" dirty="0">
                <a:effectLst/>
              </a:rPr>
              <a:t> are </a:t>
            </a:r>
            <a:r>
              <a:rPr lang="es-ES" sz="1500" dirty="0" err="1">
                <a:effectLst/>
              </a:rPr>
              <a:t>identified</a:t>
            </a:r>
            <a:r>
              <a:rPr lang="es-ES" sz="1500" dirty="0">
                <a:effectLst/>
              </a:rPr>
              <a:t> as a </a:t>
            </a:r>
            <a:r>
              <a:rPr lang="es-ES" sz="1500" dirty="0" err="1">
                <a:effectLst/>
              </a:rPr>
              <a:t>consequence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application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a ML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AI </a:t>
            </a:r>
            <a:r>
              <a:rPr lang="es-ES" sz="1500" dirty="0" err="1">
                <a:effectLst/>
              </a:rPr>
              <a:t>method</a:t>
            </a:r>
            <a:r>
              <a:rPr lang="es-ES" sz="1500" dirty="0">
                <a:effectLst/>
              </a:rPr>
              <a:t>.</a:t>
            </a:r>
            <a:br>
              <a:rPr lang="es-ES" sz="1500" dirty="0">
                <a:effectLst/>
              </a:rPr>
            </a:br>
            <a:endParaRPr lang="es-ES" sz="1500" dirty="0">
              <a:effectLst/>
            </a:endParaRPr>
          </a:p>
          <a:p>
            <a:r>
              <a:rPr lang="es-ES" sz="1500" b="1" dirty="0" err="1">
                <a:effectLst/>
              </a:rPr>
              <a:t>Insight</a:t>
            </a:r>
            <a:r>
              <a:rPr lang="es-ES" sz="1500" dirty="0">
                <a:effectLst/>
              </a:rPr>
              <a:t>: </a:t>
            </a:r>
            <a:r>
              <a:rPr lang="es-ES" sz="1500" dirty="0" err="1">
                <a:effectLst/>
              </a:rPr>
              <a:t>Moving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beyond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discovery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celestial </a:t>
            </a:r>
            <a:r>
              <a:rPr lang="es-ES" sz="1500" dirty="0" err="1">
                <a:effectLst/>
              </a:rPr>
              <a:t>objects</a:t>
            </a:r>
            <a:r>
              <a:rPr lang="es-ES" sz="1500" dirty="0">
                <a:effectLst/>
              </a:rPr>
              <a:t>, new </a:t>
            </a:r>
            <a:r>
              <a:rPr lang="es-ES" sz="1500" dirty="0" err="1">
                <a:effectLst/>
              </a:rPr>
              <a:t>scientific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knowledge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demonstrated</a:t>
            </a:r>
            <a:r>
              <a:rPr lang="es-ES" sz="1500" dirty="0">
                <a:effectLst/>
              </a:rPr>
              <a:t> as a </a:t>
            </a:r>
            <a:r>
              <a:rPr lang="es-ES" sz="1500" dirty="0" err="1">
                <a:effectLst/>
              </a:rPr>
              <a:t>consequence</a:t>
            </a:r>
            <a:r>
              <a:rPr lang="es-ES" sz="1500" dirty="0"/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applying</a:t>
            </a:r>
            <a:r>
              <a:rPr lang="es-ES" sz="1500" dirty="0">
                <a:effectLst/>
              </a:rPr>
              <a:t> machine </a:t>
            </a:r>
            <a:r>
              <a:rPr lang="es-ES" sz="1500" dirty="0" err="1">
                <a:effectLst/>
              </a:rPr>
              <a:t>learning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or</a:t>
            </a:r>
            <a:r>
              <a:rPr lang="es-ES" sz="1500" dirty="0">
                <a:effectLst/>
              </a:rPr>
              <a:t> AI. </a:t>
            </a:r>
            <a:r>
              <a:rPr lang="es-ES" sz="1500" dirty="0" err="1">
                <a:effectLst/>
              </a:rPr>
              <a:t>This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includes</a:t>
            </a:r>
            <a:r>
              <a:rPr lang="es-ES" sz="1500" dirty="0">
                <a:effectLst/>
              </a:rPr>
              <a:t> cases </a:t>
            </a:r>
            <a:r>
              <a:rPr lang="es-ES" sz="1500" dirty="0" err="1">
                <a:effectLst/>
              </a:rPr>
              <a:t>where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insight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gained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into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the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suitability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applying</a:t>
            </a:r>
            <a:r>
              <a:rPr lang="es-ES" sz="1500" dirty="0"/>
              <a:t> </a:t>
            </a:r>
            <a:r>
              <a:rPr lang="es-ES" sz="1500" dirty="0">
                <a:effectLst/>
              </a:rPr>
              <a:t>machine </a:t>
            </a:r>
            <a:r>
              <a:rPr lang="es-ES" sz="1500" dirty="0" err="1">
                <a:effectLst/>
              </a:rPr>
              <a:t>learning</a:t>
            </a:r>
            <a:r>
              <a:rPr lang="es-ES" sz="1500" dirty="0">
                <a:effectLst/>
              </a:rPr>
              <a:t>, </a:t>
            </a:r>
            <a:r>
              <a:rPr lang="es-ES" sz="1500" dirty="0" err="1">
                <a:effectLst/>
              </a:rPr>
              <a:t>choice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of</a:t>
            </a:r>
            <a:r>
              <a:rPr lang="es-ES" sz="1500" dirty="0">
                <a:effectLst/>
              </a:rPr>
              <a:t> data set, </a:t>
            </a:r>
            <a:r>
              <a:rPr lang="es-ES" sz="1500" dirty="0" err="1">
                <a:effectLst/>
              </a:rPr>
              <a:t>hyperparameters</a:t>
            </a:r>
            <a:r>
              <a:rPr lang="es-ES" sz="1500" dirty="0">
                <a:effectLst/>
              </a:rPr>
              <a:t>, and </a:t>
            </a:r>
            <a:r>
              <a:rPr lang="es-ES" sz="1500" dirty="0" err="1">
                <a:effectLst/>
              </a:rPr>
              <a:t>comparisons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with</a:t>
            </a:r>
            <a:r>
              <a:rPr lang="es-ES" sz="1500" dirty="0">
                <a:effectLst/>
              </a:rPr>
              <a:t> human-</a:t>
            </a:r>
            <a:r>
              <a:rPr lang="es-ES" sz="1500" dirty="0" err="1">
                <a:effectLst/>
              </a:rPr>
              <a:t>based</a:t>
            </a:r>
            <a:r>
              <a:rPr lang="es-ES" sz="1500" dirty="0">
                <a:effectLst/>
              </a:rPr>
              <a:t> </a:t>
            </a:r>
            <a:r>
              <a:rPr lang="es-ES" sz="1500" dirty="0" err="1">
                <a:effectLst/>
              </a:rPr>
              <a:t>classification</a:t>
            </a:r>
            <a:r>
              <a:rPr lang="es-ES" sz="1500" dirty="0">
                <a:effectLst/>
              </a:rPr>
              <a:t>.</a:t>
            </a:r>
          </a:p>
        </p:txBody>
      </p:sp>
      <p:sp>
        <p:nvSpPr>
          <p:cNvPr id="6" name="Flecha abajo 5">
            <a:extLst>
              <a:ext uri="{FF2B5EF4-FFF2-40B4-BE49-F238E27FC236}">
                <a16:creationId xmlns:a16="http://schemas.microsoft.com/office/drawing/2014/main" id="{F3ECC150-5B53-506C-1BFF-D8B85D4A42B4}"/>
              </a:ext>
            </a:extLst>
          </p:cNvPr>
          <p:cNvSpPr/>
          <p:nvPr/>
        </p:nvSpPr>
        <p:spPr>
          <a:xfrm>
            <a:off x="606163" y="305068"/>
            <a:ext cx="1296778" cy="6108089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F03E6B-7FA6-8B51-08DA-58EC178C680B}"/>
              </a:ext>
            </a:extLst>
          </p:cNvPr>
          <p:cNvSpPr txBox="1"/>
          <p:nvPr/>
        </p:nvSpPr>
        <p:spPr>
          <a:xfrm rot="16200000">
            <a:off x="-809699" y="3244334"/>
            <a:ext cx="412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+mj-lt"/>
              </a:rPr>
              <a:t>Complexity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or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maturity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use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ML/AI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B1F9BF-48E8-EEEC-CD68-323053DD20C5}"/>
              </a:ext>
            </a:extLst>
          </p:cNvPr>
          <p:cNvSpPr txBox="1"/>
          <p:nvPr/>
        </p:nvSpPr>
        <p:spPr>
          <a:xfrm>
            <a:off x="9655596" y="6183600"/>
            <a:ext cx="20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Fluke</a:t>
            </a:r>
            <a:r>
              <a:rPr lang="es-ES_tradnl" dirty="0"/>
              <a:t> &amp; Jacobs 2019</a:t>
            </a:r>
          </a:p>
        </p:txBody>
      </p:sp>
    </p:spTree>
    <p:extLst>
      <p:ext uri="{BB962C8B-B14F-4D97-AF65-F5344CB8AC3E}">
        <p14:creationId xmlns:p14="http://schemas.microsoft.com/office/powerpoint/2010/main" val="96336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C6752E6-EADD-88B1-1F28-129F3F6CB414}"/>
              </a:ext>
            </a:extLst>
          </p:cNvPr>
          <p:cNvSpPr txBox="1">
            <a:spLocks/>
          </p:cNvSpPr>
          <p:nvPr/>
        </p:nvSpPr>
        <p:spPr>
          <a:xfrm>
            <a:off x="483973" y="602048"/>
            <a:ext cx="10515600" cy="341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200" dirty="0" err="1"/>
              <a:t>Types</a:t>
            </a:r>
            <a:r>
              <a:rPr lang="es-ES_tradnl" sz="3200" dirty="0"/>
              <a:t> </a:t>
            </a:r>
            <a:r>
              <a:rPr lang="es-ES_tradnl" sz="3200" dirty="0" err="1"/>
              <a:t>of</a:t>
            </a:r>
            <a:r>
              <a:rPr lang="es-ES_tradnl" sz="3200" dirty="0"/>
              <a:t> </a:t>
            </a:r>
            <a:r>
              <a:rPr lang="es-ES_tradnl" sz="3200" dirty="0" err="1"/>
              <a:t>astronomical</a:t>
            </a:r>
            <a:r>
              <a:rPr lang="es-ES_tradnl" sz="3200" dirty="0"/>
              <a:t> data </a:t>
            </a:r>
            <a:r>
              <a:rPr lang="es-ES_tradnl" sz="3200" dirty="0" err="1"/>
              <a:t>where</a:t>
            </a:r>
            <a:r>
              <a:rPr lang="es-ES_tradnl" sz="3200" dirty="0"/>
              <a:t> ML </a:t>
            </a:r>
            <a:r>
              <a:rPr lang="es-ES_tradnl" sz="3200" dirty="0" err="1"/>
              <a:t>is</a:t>
            </a:r>
            <a:r>
              <a:rPr lang="es-ES_tradnl" sz="3200" dirty="0"/>
              <a:t> </a:t>
            </a:r>
            <a:r>
              <a:rPr lang="es-ES_tradnl" sz="3200" dirty="0" err="1"/>
              <a:t>normally</a:t>
            </a:r>
            <a:r>
              <a:rPr lang="es-ES_tradnl" sz="3200" dirty="0"/>
              <a:t> </a:t>
            </a:r>
            <a:r>
              <a:rPr lang="es-ES_tradnl" sz="3200" dirty="0" err="1"/>
              <a:t>applied</a:t>
            </a:r>
            <a:endParaRPr lang="es-ES_tradnl" sz="3200" dirty="0"/>
          </a:p>
        </p:txBody>
      </p:sp>
      <p:pic>
        <p:nvPicPr>
          <p:cNvPr id="5" name="Imagen 4" descr="Vista desde el espacio&#10;&#10;Descripción generada automáticamente con confianza media">
            <a:extLst>
              <a:ext uri="{FF2B5EF4-FFF2-40B4-BE49-F238E27FC236}">
                <a16:creationId xmlns:a16="http://schemas.microsoft.com/office/drawing/2014/main" id="{143F2594-9E01-08B8-4C6B-DE8BABAB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32" y="1572374"/>
            <a:ext cx="1753300" cy="20258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9D2CE9-9ABF-8832-E337-93F3889713F3}"/>
              </a:ext>
            </a:extLst>
          </p:cNvPr>
          <p:cNvSpPr txBox="1"/>
          <p:nvPr/>
        </p:nvSpPr>
        <p:spPr>
          <a:xfrm>
            <a:off x="885027" y="1196679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Images</a:t>
            </a:r>
            <a:endParaRPr lang="es-ES_tradnl" dirty="0"/>
          </a:p>
        </p:txBody>
      </p:sp>
      <p:pic>
        <p:nvPicPr>
          <p:cNvPr id="7" name="Imagen 6" descr="Gráfico, Diagrama&#10;&#10;Descripción generada automáticamente con confianza media">
            <a:extLst>
              <a:ext uri="{FF2B5EF4-FFF2-40B4-BE49-F238E27FC236}">
                <a16:creationId xmlns:a16="http://schemas.microsoft.com/office/drawing/2014/main" id="{E18417A3-1150-0945-ACD9-5EE08379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71" y="1530134"/>
            <a:ext cx="3102451" cy="22400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AA1170-75DE-247C-B00C-574DA71005F7}"/>
              </a:ext>
            </a:extLst>
          </p:cNvPr>
          <p:cNvSpPr txBox="1"/>
          <p:nvPr/>
        </p:nvSpPr>
        <p:spPr>
          <a:xfrm>
            <a:off x="3680537" y="1187892"/>
            <a:ext cx="88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Spectra</a:t>
            </a:r>
            <a:endParaRPr lang="es-ES_tradnl" dirty="0"/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71D9419-7780-6BBF-D773-007A4B2EC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200" y="1481027"/>
            <a:ext cx="4344530" cy="257711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F75ADB-C628-F0C3-FFE0-0FE9E3B98AB9}"/>
              </a:ext>
            </a:extLst>
          </p:cNvPr>
          <p:cNvSpPr txBox="1"/>
          <p:nvPr/>
        </p:nvSpPr>
        <p:spPr>
          <a:xfrm>
            <a:off x="7438405" y="1209834"/>
            <a:ext cx="286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Spectral</a:t>
            </a:r>
            <a:r>
              <a:rPr lang="es-ES_tradnl" dirty="0"/>
              <a:t> </a:t>
            </a:r>
            <a:r>
              <a:rPr lang="es-ES_tradnl" dirty="0" err="1"/>
              <a:t>energy</a:t>
            </a:r>
            <a:r>
              <a:rPr lang="es-ES_tradnl" dirty="0"/>
              <a:t> </a:t>
            </a:r>
            <a:r>
              <a:rPr lang="es-ES_tradnl" dirty="0" err="1"/>
              <a:t>distributions</a:t>
            </a:r>
            <a:endParaRPr lang="es-ES_tradnl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16A65A-BC67-5F19-583F-5CDBE8ED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57" y="4267225"/>
            <a:ext cx="3940044" cy="22175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A7B46A3-DA9D-42EB-11A9-2D089C54A7D5}"/>
              </a:ext>
            </a:extLst>
          </p:cNvPr>
          <p:cNvSpPr txBox="1"/>
          <p:nvPr/>
        </p:nvSpPr>
        <p:spPr>
          <a:xfrm>
            <a:off x="483973" y="3927785"/>
            <a:ext cx="322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Lightcurves</a:t>
            </a:r>
            <a:r>
              <a:rPr lang="es-ES_tradnl" dirty="0"/>
              <a:t> / Time series</a:t>
            </a:r>
          </a:p>
        </p:txBody>
      </p:sp>
      <p:pic>
        <p:nvPicPr>
          <p:cNvPr id="14" name="Imagen 13" descr="Imagen que contiene Mapa&#10;&#10;Descripción generada automáticamente">
            <a:extLst>
              <a:ext uri="{FF2B5EF4-FFF2-40B4-BE49-F238E27FC236}">
                <a16:creationId xmlns:a16="http://schemas.microsoft.com/office/drawing/2014/main" id="{9E74DB08-BD88-1564-1131-D441A8917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156" y="4384042"/>
            <a:ext cx="4190672" cy="20953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3A544D1-EC9A-1575-A38B-D9A7325D841F}"/>
              </a:ext>
            </a:extLst>
          </p:cNvPr>
          <p:cNvSpPr txBox="1"/>
          <p:nvPr/>
        </p:nvSpPr>
        <p:spPr>
          <a:xfrm>
            <a:off x="10155536" y="4014710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Simulations</a:t>
            </a:r>
            <a:endParaRPr lang="es-ES_tradnl" dirty="0"/>
          </a:p>
        </p:txBody>
      </p:sp>
      <p:pic>
        <p:nvPicPr>
          <p:cNvPr id="17" name="Imagen 16" descr="Tabla&#10;&#10;Descripción generada automáticamente">
            <a:extLst>
              <a:ext uri="{FF2B5EF4-FFF2-40B4-BE49-F238E27FC236}">
                <a16:creationId xmlns:a16="http://schemas.microsoft.com/office/drawing/2014/main" id="{DD1A5F19-0EC0-83EA-DF05-5F4CB2E55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953" y="4524315"/>
            <a:ext cx="3102451" cy="160710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F561042-D7F2-A2D4-6D7B-08F37AF929DC}"/>
              </a:ext>
            </a:extLst>
          </p:cNvPr>
          <p:cNvSpPr txBox="1"/>
          <p:nvPr/>
        </p:nvSpPr>
        <p:spPr>
          <a:xfrm>
            <a:off x="4296096" y="4051715"/>
            <a:ext cx="322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Astronomical</a:t>
            </a:r>
            <a:r>
              <a:rPr lang="es-ES_tradnl" dirty="0"/>
              <a:t> catalogues</a:t>
            </a:r>
          </a:p>
        </p:txBody>
      </p:sp>
    </p:spTree>
    <p:extLst>
      <p:ext uri="{BB962C8B-B14F-4D97-AF65-F5344CB8AC3E}">
        <p14:creationId xmlns:p14="http://schemas.microsoft.com/office/powerpoint/2010/main" val="104699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5F909E8-4809-8CE7-BDCD-0548E2B60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17" y="2390296"/>
            <a:ext cx="10962797" cy="379374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8AA935-F542-73D3-63E0-44963DD21A37}"/>
              </a:ext>
            </a:extLst>
          </p:cNvPr>
          <p:cNvSpPr txBox="1"/>
          <p:nvPr/>
        </p:nvSpPr>
        <p:spPr>
          <a:xfrm>
            <a:off x="10008972" y="6308209"/>
            <a:ext cx="20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Fluke</a:t>
            </a:r>
            <a:r>
              <a:rPr lang="es-ES_tradnl" dirty="0"/>
              <a:t> &amp; Jacobs 2019</a:t>
            </a:r>
          </a:p>
        </p:txBody>
      </p:sp>
      <p:pic>
        <p:nvPicPr>
          <p:cNvPr id="8" name="Imagen 7" descr="Vista desde el espacio&#10;&#10;Descripción generada automáticamente con confianza media">
            <a:extLst>
              <a:ext uri="{FF2B5EF4-FFF2-40B4-BE49-F238E27FC236}">
                <a16:creationId xmlns:a16="http://schemas.microsoft.com/office/drawing/2014/main" id="{CA434043-DA51-AC28-B88C-BD1492AD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0" y="302882"/>
            <a:ext cx="1479486" cy="1709500"/>
          </a:xfrm>
          <a:prstGeom prst="rect">
            <a:avLst/>
          </a:prstGeom>
        </p:spPr>
      </p:pic>
      <p:pic>
        <p:nvPicPr>
          <p:cNvPr id="10" name="Imagen 9" descr="Gráfico, Diagrama&#10;&#10;Descripción generada automáticamente con confianza media">
            <a:extLst>
              <a:ext uri="{FF2B5EF4-FFF2-40B4-BE49-F238E27FC236}">
                <a16:creationId xmlns:a16="http://schemas.microsoft.com/office/drawing/2014/main" id="{AE570D44-4F19-0A9C-C612-AA6822556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82" y="302881"/>
            <a:ext cx="2367618" cy="1709501"/>
          </a:xfrm>
          <a:prstGeom prst="rect">
            <a:avLst/>
          </a:prstGeom>
        </p:spPr>
      </p:pic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0909FF8-260B-534D-CA2C-3E0517977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508" y="302881"/>
            <a:ext cx="3168650" cy="1879600"/>
          </a:xfrm>
          <a:prstGeom prst="rect">
            <a:avLst/>
          </a:prstGeom>
        </p:spPr>
      </p:pic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B3D63F-9007-4F89-A90B-A17F72DEA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564" y="365077"/>
            <a:ext cx="3838832" cy="18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40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9108</TotalTime>
  <Words>2282</Words>
  <Application>Microsoft Macintosh PowerPoint</Application>
  <PresentationFormat>Panorámica</PresentationFormat>
  <Paragraphs>205</Paragraphs>
  <Slides>28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40" baseType="lpstr">
      <vt:lpstr>Andale Mono</vt:lpstr>
      <vt:lpstr>Arial</vt:lpstr>
      <vt:lpstr>Calibri</vt:lpstr>
      <vt:lpstr>Calibri Light</vt:lpstr>
      <vt:lpstr>Inter Var</vt:lpstr>
      <vt:lpstr>normal Times</vt:lpstr>
      <vt:lpstr>Roboto</vt:lpstr>
      <vt:lpstr>Söhne</vt:lpstr>
      <vt:lpstr>Times</vt:lpstr>
      <vt:lpstr>Wingdings</vt:lpstr>
      <vt:lpstr>Tema de Office</vt:lpstr>
      <vt:lpstr>Diseño personalizado</vt:lpstr>
      <vt:lpstr>Machine Learning in Astronomy</vt:lpstr>
      <vt:lpstr>Presentación de PowerPoint</vt:lpstr>
      <vt:lpstr>Explosive increase in the use of ML techniques in the last 5-10 years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Applications at different levels of maturity</vt:lpstr>
      <vt:lpstr>Presentación de PowerPoint</vt:lpstr>
      <vt:lpstr>A few success stories…</vt:lpstr>
      <vt:lpstr>Astronomy Research + Citizen Science</vt:lpstr>
      <vt:lpstr>Pattern recognition and classification + Citizen Science</vt:lpstr>
      <vt:lpstr>Pattern recognition and classification + Citizen Science</vt:lpstr>
      <vt:lpstr>Pattern recognition and classification + Citizen Science</vt:lpstr>
      <vt:lpstr>Presentación de PowerPoint</vt:lpstr>
      <vt:lpstr>Presentación de PowerPoint</vt:lpstr>
      <vt:lpstr>Presentación de PowerPoint</vt:lpstr>
      <vt:lpstr>What is coming…</vt:lpstr>
      <vt:lpstr>LSST: Massive data processing in quasi real time</vt:lpstr>
      <vt:lpstr>LSST: Massive data processing in near real time</vt:lpstr>
      <vt:lpstr>LSST prototype: Zwicky Transient Facility (ZTF)</vt:lpstr>
      <vt:lpstr>LSST prototype: Zwicky Transient Facility (ZTF)</vt:lpstr>
      <vt:lpstr>LSST prototype: Zwicky Transient Facility (ZTF)</vt:lpstr>
      <vt:lpstr>Bibliography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in astrophysics</dc:title>
  <dc:creator>FRANCISCO MIGUEL MONTENEGRO MONTES</dc:creator>
  <cp:lastModifiedBy>FRANCISCO MIGUEL MONTENEGRO MONTES</cp:lastModifiedBy>
  <cp:revision>41</cp:revision>
  <dcterms:created xsi:type="dcterms:W3CDTF">2023-12-07T16:54:00Z</dcterms:created>
  <dcterms:modified xsi:type="dcterms:W3CDTF">2023-12-20T08:47:32Z</dcterms:modified>
</cp:coreProperties>
</file>